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0" r:id="rId3"/>
    <p:sldId id="257" r:id="rId4"/>
    <p:sldId id="260" r:id="rId5"/>
    <p:sldId id="261" r:id="rId6"/>
    <p:sldId id="262" r:id="rId7"/>
    <p:sldId id="259" r:id="rId8"/>
    <p:sldId id="264" r:id="rId9"/>
    <p:sldId id="263" r:id="rId10"/>
    <p:sldId id="265" r:id="rId11"/>
    <p:sldId id="271"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008000"/>
    <a:srgbClr val="FFCCFF"/>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32851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20627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66775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39199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295164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317957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276583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40342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360933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327078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32E2EF-4F48-4175-A3FF-D49104DB2755}" type="datetimeFigureOut">
              <a:rPr kumimoji="1" lang="ja-JP" altLang="en-US" smtClean="0"/>
              <a:t>2021/9/19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41037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2E2EF-4F48-4175-A3FF-D49104DB2755}" type="datetimeFigureOut">
              <a:rPr kumimoji="1" lang="ja-JP" altLang="en-US" smtClean="0"/>
              <a:t>2021/9/19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99B0D-456D-4822-B230-82324235E397}" type="slidenum">
              <a:rPr kumimoji="1" lang="ja-JP" altLang="en-US" smtClean="0"/>
              <a:t>‹#›</a:t>
            </a:fld>
            <a:endParaRPr kumimoji="1" lang="ja-JP" altLang="en-US"/>
          </a:p>
        </p:txBody>
      </p:sp>
    </p:spTree>
    <p:extLst>
      <p:ext uri="{BB962C8B-B14F-4D97-AF65-F5344CB8AC3E}">
        <p14:creationId xmlns:p14="http://schemas.microsoft.com/office/powerpoint/2010/main" val="128016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csti.go.jp/abou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C066514-D97A-438B-B099-82346517B674}"/>
              </a:ext>
            </a:extLst>
          </p:cNvPr>
          <p:cNvSpPr txBox="1"/>
          <p:nvPr/>
        </p:nvSpPr>
        <p:spPr>
          <a:xfrm>
            <a:off x="1514475" y="367784"/>
            <a:ext cx="6515100" cy="523220"/>
          </a:xfrm>
          <a:prstGeom prst="rect">
            <a:avLst/>
          </a:prstGeom>
          <a:noFill/>
        </p:spPr>
        <p:txBody>
          <a:bodyPr wrap="square">
            <a:spAutoFit/>
          </a:bodyPr>
          <a:lstStyle/>
          <a:p>
            <a:r>
              <a:rPr lang="ja-JP" altLang="en-US" sz="2800" b="0" i="0" dirty="0">
                <a:solidFill>
                  <a:srgbClr val="222222"/>
                </a:solidFill>
                <a:effectLst/>
                <a:latin typeface="ＭＳ Ｐゴシック" panose="020B0600070205080204" pitchFamily="50" charset="-128"/>
                <a:ea typeface="ＭＳ Ｐゴシック" panose="020B0600070205080204" pitchFamily="50" charset="-128"/>
              </a:rPr>
              <a:t>エビデンスに基づく研究評価分析について</a:t>
            </a:r>
            <a:endParaRPr lang="ja-JP" altLang="en-US" sz="2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120BCA89-3219-4C01-9460-B9D8BD91C660}"/>
              </a:ext>
            </a:extLst>
          </p:cNvPr>
          <p:cNvSpPr txBox="1"/>
          <p:nvPr/>
        </p:nvSpPr>
        <p:spPr>
          <a:xfrm>
            <a:off x="6028888" y="1069509"/>
            <a:ext cx="3115112" cy="584775"/>
          </a:xfrm>
          <a:prstGeom prst="rect">
            <a:avLst/>
          </a:prstGeom>
          <a:noFill/>
        </p:spPr>
        <p:txBody>
          <a:bodyPr wrap="square" rtlCol="0">
            <a:spAutoFit/>
          </a:bodyPr>
          <a:lstStyle/>
          <a:p>
            <a:pPr algn="ctr"/>
            <a:r>
              <a:rPr kumimoji="1" lang="ja-JP" altLang="en-US" sz="1600" dirty="0">
                <a:solidFill>
                  <a:srgbClr val="0000FF"/>
                </a:solidFill>
                <a:latin typeface="ＭＳ Ｐゴシック" panose="020B0600070205080204" pitchFamily="50" charset="-128"/>
                <a:ea typeface="ＭＳ Ｐゴシック" panose="020B0600070205080204" pitchFamily="50" charset="-128"/>
              </a:rPr>
              <a:t>瀧川　仁</a:t>
            </a:r>
            <a:endParaRPr kumimoji="1" lang="en-US" altLang="ja-JP" sz="1600" dirty="0">
              <a:solidFill>
                <a:srgbClr val="0000FF"/>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rgbClr val="0000FF"/>
                </a:solidFill>
                <a:latin typeface="ＭＳ Ｐゴシック" panose="020B0600070205080204" pitchFamily="50" charset="-128"/>
                <a:ea typeface="ＭＳ Ｐゴシック" panose="020B0600070205080204" pitchFamily="50" charset="-128"/>
              </a:rPr>
              <a:t>拡大物性委員会　</a:t>
            </a:r>
            <a:r>
              <a:rPr kumimoji="1" lang="en-US" altLang="ja-JP" sz="1600" dirty="0">
                <a:solidFill>
                  <a:srgbClr val="0000FF"/>
                </a:solidFill>
                <a:latin typeface="ＭＳ Ｐゴシック" panose="020B0600070205080204" pitchFamily="50" charset="-128"/>
                <a:ea typeface="ＭＳ Ｐゴシック" panose="020B0600070205080204" pitchFamily="50" charset="-128"/>
              </a:rPr>
              <a:t>2021</a:t>
            </a:r>
            <a:r>
              <a:rPr kumimoji="1" lang="ja-JP" altLang="en-US" sz="1600" dirty="0">
                <a:solidFill>
                  <a:srgbClr val="0000FF"/>
                </a:solidFill>
                <a:latin typeface="ＭＳ Ｐゴシック" panose="020B0600070205080204" pitchFamily="50" charset="-128"/>
                <a:ea typeface="ＭＳ Ｐゴシック" panose="020B0600070205080204" pitchFamily="50" charset="-128"/>
              </a:rPr>
              <a:t>年</a:t>
            </a:r>
            <a:r>
              <a:rPr kumimoji="1" lang="en-US" altLang="ja-JP" sz="1600" dirty="0">
                <a:solidFill>
                  <a:srgbClr val="0000FF"/>
                </a:solidFill>
                <a:latin typeface="ＭＳ Ｐゴシック" panose="020B0600070205080204" pitchFamily="50" charset="-128"/>
                <a:ea typeface="ＭＳ Ｐゴシック" panose="020B0600070205080204" pitchFamily="50" charset="-128"/>
              </a:rPr>
              <a:t>9</a:t>
            </a:r>
            <a:r>
              <a:rPr kumimoji="1" lang="ja-JP" altLang="en-US" sz="1600" dirty="0">
                <a:solidFill>
                  <a:srgbClr val="0000FF"/>
                </a:solidFill>
                <a:latin typeface="ＭＳ Ｐゴシック" panose="020B0600070205080204" pitchFamily="50" charset="-128"/>
                <a:ea typeface="ＭＳ Ｐゴシック" panose="020B0600070205080204" pitchFamily="50" charset="-128"/>
              </a:rPr>
              <a:t>月</a:t>
            </a:r>
            <a:r>
              <a:rPr kumimoji="1" lang="en-US" altLang="ja-JP" sz="1600" dirty="0">
                <a:solidFill>
                  <a:srgbClr val="0000FF"/>
                </a:solidFill>
                <a:latin typeface="ＭＳ Ｐゴシック" panose="020B0600070205080204" pitchFamily="50" charset="-128"/>
                <a:ea typeface="ＭＳ Ｐゴシック" panose="020B0600070205080204" pitchFamily="50" charset="-128"/>
              </a:rPr>
              <a:t>20</a:t>
            </a:r>
            <a:r>
              <a:rPr kumimoji="1" lang="ja-JP" altLang="en-US" sz="1600" dirty="0">
                <a:solidFill>
                  <a:srgbClr val="0000FF"/>
                </a:solidFill>
                <a:latin typeface="ＭＳ Ｐゴシック" panose="020B0600070205080204" pitchFamily="50" charset="-128"/>
                <a:ea typeface="ＭＳ Ｐゴシック" panose="020B0600070205080204" pitchFamily="50" charset="-128"/>
              </a:rPr>
              <a:t>日</a:t>
            </a:r>
          </a:p>
        </p:txBody>
      </p:sp>
      <p:grpSp>
        <p:nvGrpSpPr>
          <p:cNvPr id="16" name="Group 4">
            <a:extLst>
              <a:ext uri="{FF2B5EF4-FFF2-40B4-BE49-F238E27FC236}">
                <a16:creationId xmlns:a16="http://schemas.microsoft.com/office/drawing/2014/main" id="{190EB730-2C3D-456B-91F3-DF87ABCC7009}"/>
              </a:ext>
            </a:extLst>
          </p:cNvPr>
          <p:cNvGrpSpPr>
            <a:grpSpLocks/>
          </p:cNvGrpSpPr>
          <p:nvPr/>
        </p:nvGrpSpPr>
        <p:grpSpPr bwMode="auto">
          <a:xfrm>
            <a:off x="71056" y="251928"/>
            <a:ext cx="8561387" cy="1052512"/>
            <a:chOff x="129" y="74"/>
            <a:chExt cx="5393" cy="663"/>
          </a:xfrm>
        </p:grpSpPr>
        <p:sp>
          <p:nvSpPr>
            <p:cNvPr id="17" name="Rectangle 5">
              <a:extLst>
                <a:ext uri="{FF2B5EF4-FFF2-40B4-BE49-F238E27FC236}">
                  <a16:creationId xmlns:a16="http://schemas.microsoft.com/office/drawing/2014/main" id="{93B98201-1CB4-40DB-8AED-B9C8B34060BC}"/>
                </a:ext>
              </a:extLst>
            </p:cNvPr>
            <p:cNvSpPr>
              <a:spLocks noChangeArrowheads="1"/>
            </p:cNvSpPr>
            <p:nvPr/>
          </p:nvSpPr>
          <p:spPr bwMode="ltGray">
            <a:xfrm>
              <a:off x="324" y="14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8" name="Rectangle 6">
              <a:extLst>
                <a:ext uri="{FF2B5EF4-FFF2-40B4-BE49-F238E27FC236}">
                  <a16:creationId xmlns:a16="http://schemas.microsoft.com/office/drawing/2014/main" id="{6B93ECF3-9C4B-4D7B-9516-E0A4147AC87D}"/>
                </a:ext>
              </a:extLst>
            </p:cNvPr>
            <p:cNvSpPr>
              <a:spLocks noChangeArrowheads="1"/>
            </p:cNvSpPr>
            <p:nvPr/>
          </p:nvSpPr>
          <p:spPr bwMode="ltGray">
            <a:xfrm>
              <a:off x="565" y="14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9" name="Rectangle 7">
              <a:extLst>
                <a:ext uri="{FF2B5EF4-FFF2-40B4-BE49-F238E27FC236}">
                  <a16:creationId xmlns:a16="http://schemas.microsoft.com/office/drawing/2014/main" id="{39E2AEB1-9262-44EC-9E18-3D9C7563B164}"/>
                </a:ext>
              </a:extLst>
            </p:cNvPr>
            <p:cNvSpPr>
              <a:spLocks noChangeArrowheads="1"/>
            </p:cNvSpPr>
            <p:nvPr/>
          </p:nvSpPr>
          <p:spPr bwMode="ltGray">
            <a:xfrm>
              <a:off x="402" y="40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20" name="Rectangle 8">
              <a:extLst>
                <a:ext uri="{FF2B5EF4-FFF2-40B4-BE49-F238E27FC236}">
                  <a16:creationId xmlns:a16="http://schemas.microsoft.com/office/drawing/2014/main" id="{6641F0E3-B530-45F8-A1E4-3884995AC66B}"/>
                </a:ext>
              </a:extLst>
            </p:cNvPr>
            <p:cNvSpPr>
              <a:spLocks noChangeArrowheads="1"/>
            </p:cNvSpPr>
            <p:nvPr/>
          </p:nvSpPr>
          <p:spPr bwMode="ltGray">
            <a:xfrm>
              <a:off x="635" y="40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21" name="Rectangle 9">
              <a:extLst>
                <a:ext uri="{FF2B5EF4-FFF2-40B4-BE49-F238E27FC236}">
                  <a16:creationId xmlns:a16="http://schemas.microsoft.com/office/drawing/2014/main" id="{AED50596-94DF-4E31-9B73-B4CC769AEECA}"/>
                </a:ext>
              </a:extLst>
            </p:cNvPr>
            <p:cNvSpPr>
              <a:spLocks noChangeArrowheads="1"/>
            </p:cNvSpPr>
            <p:nvPr/>
          </p:nvSpPr>
          <p:spPr bwMode="ltGray">
            <a:xfrm>
              <a:off x="129" y="340"/>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22" name="Rectangle 10">
              <a:extLst>
                <a:ext uri="{FF2B5EF4-FFF2-40B4-BE49-F238E27FC236}">
                  <a16:creationId xmlns:a16="http://schemas.microsoft.com/office/drawing/2014/main" id="{00FCD2BF-7EEC-48AC-8780-D3205295C7B0}"/>
                </a:ext>
              </a:extLst>
            </p:cNvPr>
            <p:cNvSpPr>
              <a:spLocks noChangeArrowheads="1"/>
            </p:cNvSpPr>
            <p:nvPr/>
          </p:nvSpPr>
          <p:spPr bwMode="gray">
            <a:xfrm>
              <a:off x="541" y="7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23" name="Rectangle 11">
              <a:extLst>
                <a:ext uri="{FF2B5EF4-FFF2-40B4-BE49-F238E27FC236}">
                  <a16:creationId xmlns:a16="http://schemas.microsoft.com/office/drawing/2014/main" id="{F8A408B3-A9B1-4836-973D-F9690D65F196}"/>
                </a:ext>
              </a:extLst>
            </p:cNvPr>
            <p:cNvSpPr>
              <a:spLocks noChangeArrowheads="1"/>
            </p:cNvSpPr>
            <p:nvPr/>
          </p:nvSpPr>
          <p:spPr bwMode="gray">
            <a:xfrm>
              <a:off x="340" y="57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grpSp>
      <p:sp>
        <p:nvSpPr>
          <p:cNvPr id="3" name="楕円 2">
            <a:extLst>
              <a:ext uri="{FF2B5EF4-FFF2-40B4-BE49-F238E27FC236}">
                <a16:creationId xmlns:a16="http://schemas.microsoft.com/office/drawing/2014/main" id="{A1C9FC7C-66A7-4E84-9F5E-353EB064D254}"/>
              </a:ext>
            </a:extLst>
          </p:cNvPr>
          <p:cNvSpPr/>
          <p:nvPr/>
        </p:nvSpPr>
        <p:spPr>
          <a:xfrm>
            <a:off x="805344" y="1904301"/>
            <a:ext cx="1929467" cy="578840"/>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研究費配分</a:t>
            </a:r>
          </a:p>
        </p:txBody>
      </p:sp>
      <p:sp>
        <p:nvSpPr>
          <p:cNvPr id="14" name="楕円 13">
            <a:extLst>
              <a:ext uri="{FF2B5EF4-FFF2-40B4-BE49-F238E27FC236}">
                <a16:creationId xmlns:a16="http://schemas.microsoft.com/office/drawing/2014/main" id="{5234991F-E69E-438E-9163-B60D974EAD87}"/>
              </a:ext>
            </a:extLst>
          </p:cNvPr>
          <p:cNvSpPr/>
          <p:nvPr/>
        </p:nvSpPr>
        <p:spPr>
          <a:xfrm>
            <a:off x="3491218" y="1897310"/>
            <a:ext cx="1929467" cy="578840"/>
          </a:xfrm>
          <a:prstGeom prst="ellipse">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研究評価</a:t>
            </a:r>
          </a:p>
        </p:txBody>
      </p:sp>
      <p:sp>
        <p:nvSpPr>
          <p:cNvPr id="4" name="矢印: 左右 3">
            <a:extLst>
              <a:ext uri="{FF2B5EF4-FFF2-40B4-BE49-F238E27FC236}">
                <a16:creationId xmlns:a16="http://schemas.microsoft.com/office/drawing/2014/main" id="{2DD5629B-A35A-4820-B7BD-012E9CE7856F}"/>
              </a:ext>
            </a:extLst>
          </p:cNvPr>
          <p:cNvSpPr/>
          <p:nvPr/>
        </p:nvSpPr>
        <p:spPr>
          <a:xfrm>
            <a:off x="2768367" y="2063691"/>
            <a:ext cx="679508" cy="2265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C9BE898-36DB-4B9B-A2D5-BF4E9CBAFB9A}"/>
              </a:ext>
            </a:extLst>
          </p:cNvPr>
          <p:cNvSpPr txBox="1"/>
          <p:nvPr/>
        </p:nvSpPr>
        <p:spPr>
          <a:xfrm>
            <a:off x="2660272" y="1233181"/>
            <a:ext cx="1005403" cy="830997"/>
          </a:xfrm>
          <a:prstGeom prst="rect">
            <a:avLst/>
          </a:prstGeom>
          <a:noFill/>
        </p:spPr>
        <p:txBody>
          <a:bodyPr wrap="none" rtlCol="0">
            <a:spAutoFit/>
          </a:bodyPr>
          <a:lstStyle/>
          <a:p>
            <a:pPr algn="ctr"/>
            <a:r>
              <a:rPr kumimoji="1" lang="ja-JP" altLang="en-US" sz="1600" dirty="0">
                <a:latin typeface="ＭＳ Ｐゴシック" panose="020B0600070205080204" pitchFamily="50" charset="-128"/>
                <a:ea typeface="ＭＳ Ｐゴシック" panose="020B0600070205080204" pitchFamily="50" charset="-128"/>
              </a:rPr>
              <a:t>研究機関</a:t>
            </a:r>
            <a:endParaRPr kumimoji="1" lang="en-US" altLang="ja-JP" sz="1600" dirty="0">
              <a:latin typeface="ＭＳ Ｐゴシック" panose="020B0600070205080204" pitchFamily="50" charset="-128"/>
              <a:ea typeface="ＭＳ Ｐゴシック" panose="020B0600070205080204" pitchFamily="50" charset="-128"/>
            </a:endParaRPr>
          </a:p>
          <a:p>
            <a:pPr algn="ctr"/>
            <a:r>
              <a:rPr kumimoji="1" lang="ja-JP" altLang="en-US" sz="1600" dirty="0">
                <a:latin typeface="ＭＳ Ｐゴシック" panose="020B0600070205080204" pitchFamily="50" charset="-128"/>
                <a:ea typeface="ＭＳ Ｐゴシック" panose="020B0600070205080204" pitchFamily="50" charset="-128"/>
              </a:rPr>
              <a:t>部局</a:t>
            </a:r>
            <a:endParaRPr kumimoji="1" lang="en-US" altLang="ja-JP" sz="1600" dirty="0">
              <a:latin typeface="ＭＳ Ｐゴシック" panose="020B0600070205080204" pitchFamily="50" charset="-128"/>
              <a:ea typeface="ＭＳ Ｐゴシック" panose="020B0600070205080204" pitchFamily="50" charset="-128"/>
            </a:endParaRPr>
          </a:p>
          <a:p>
            <a:pPr algn="ctr"/>
            <a:r>
              <a:rPr kumimoji="1" lang="ja-JP" altLang="en-US" sz="1600" dirty="0">
                <a:latin typeface="ＭＳ Ｐゴシック" panose="020B0600070205080204" pitchFamily="50" charset="-128"/>
                <a:ea typeface="ＭＳ Ｐゴシック" panose="020B0600070205080204" pitchFamily="50" charset="-128"/>
              </a:rPr>
              <a:t>個人</a:t>
            </a:r>
          </a:p>
        </p:txBody>
      </p:sp>
      <p:sp>
        <p:nvSpPr>
          <p:cNvPr id="7" name="テキスト ボックス 6">
            <a:extLst>
              <a:ext uri="{FF2B5EF4-FFF2-40B4-BE49-F238E27FC236}">
                <a16:creationId xmlns:a16="http://schemas.microsoft.com/office/drawing/2014/main" id="{703431EC-450E-4676-BDDD-3CF18A9D4923}"/>
              </a:ext>
            </a:extLst>
          </p:cNvPr>
          <p:cNvSpPr txBox="1"/>
          <p:nvPr/>
        </p:nvSpPr>
        <p:spPr>
          <a:xfrm>
            <a:off x="327170" y="2625754"/>
            <a:ext cx="3179428" cy="646331"/>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行き過ぎた「選択と集中」が</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日本の研究力低下の原因か？</a:t>
            </a:r>
          </a:p>
        </p:txBody>
      </p:sp>
      <p:sp>
        <p:nvSpPr>
          <p:cNvPr id="9" name="矢印: 上向き折線 8">
            <a:extLst>
              <a:ext uri="{FF2B5EF4-FFF2-40B4-BE49-F238E27FC236}">
                <a16:creationId xmlns:a16="http://schemas.microsoft.com/office/drawing/2014/main" id="{9B0E9B4A-22A6-4DBF-9D4B-3639C8EDF49E}"/>
              </a:ext>
            </a:extLst>
          </p:cNvPr>
          <p:cNvSpPr/>
          <p:nvPr/>
        </p:nvSpPr>
        <p:spPr>
          <a:xfrm rot="16200000" flipH="1">
            <a:off x="3745687" y="2332146"/>
            <a:ext cx="624977" cy="1094760"/>
          </a:xfrm>
          <a:prstGeom prst="bentUp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8E98C74-6696-4FD2-A836-25777C5ECD76}"/>
              </a:ext>
            </a:extLst>
          </p:cNvPr>
          <p:cNvSpPr txBox="1"/>
          <p:nvPr/>
        </p:nvSpPr>
        <p:spPr>
          <a:xfrm>
            <a:off x="4706223" y="2441195"/>
            <a:ext cx="4160940" cy="584775"/>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検証：</a:t>
            </a:r>
            <a:r>
              <a:rPr kumimoji="1" lang="ja-JP" altLang="en-US" sz="1600" dirty="0">
                <a:solidFill>
                  <a:srgbClr val="0000FF"/>
                </a:solidFill>
                <a:latin typeface="ＭＳ Ｐゴシック" panose="020B0600070205080204" pitchFamily="50" charset="-128"/>
                <a:ea typeface="ＭＳ Ｐゴシック" panose="020B0600070205080204" pitchFamily="50" charset="-128"/>
              </a:rPr>
              <a:t>学術会議：我が国の学術の発展・研究力強化に関する検討委員会</a:t>
            </a:r>
            <a:endParaRPr kumimoji="1" lang="en-US" altLang="ja-JP" sz="1600" dirty="0">
              <a:solidFill>
                <a:srgbClr val="0000FF"/>
              </a:solidFill>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845DD1DF-A0F4-4581-9AA7-C865CAC2E58B}"/>
              </a:ext>
            </a:extLst>
          </p:cNvPr>
          <p:cNvSpPr txBox="1"/>
          <p:nvPr/>
        </p:nvSpPr>
        <p:spPr>
          <a:xfrm>
            <a:off x="562060" y="3707934"/>
            <a:ext cx="7910820" cy="1200329"/>
          </a:xfrm>
          <a:prstGeom prst="rect">
            <a:avLst/>
          </a:prstGeom>
          <a:noFill/>
          <a:ln w="19050">
            <a:solidFill>
              <a:srgbClr val="FF0000"/>
            </a:solidFill>
          </a:ln>
        </p:spPr>
        <p:txBody>
          <a:bodyPr wrap="square" rtlCol="0">
            <a:spAutoFit/>
          </a:bodyPr>
          <a:lstStyle/>
          <a:p>
            <a:r>
              <a:rPr kumimoji="1" lang="ja-JP" altLang="en-US" dirty="0">
                <a:latin typeface="Arial" panose="020B0604020202020204" pitchFamily="34" charset="0"/>
                <a:cs typeface="Arial" panose="020B0604020202020204" pitchFamily="34" charset="0"/>
              </a:rPr>
              <a:t>大学等の研究機関では、運営や計画立案のためのデータ収集や分析（</a:t>
            </a:r>
            <a:r>
              <a:rPr kumimoji="1" lang="en-US" altLang="ja-JP" dirty="0">
                <a:latin typeface="Arial" panose="020B0604020202020204" pitchFamily="34" charset="0"/>
                <a:cs typeface="Arial" panose="020B0604020202020204" pitchFamily="34" charset="0"/>
              </a:rPr>
              <a:t>IR: Institutional Research</a:t>
            </a:r>
            <a:r>
              <a:rPr kumimoji="1" lang="ja-JP" altLang="en-US" dirty="0">
                <a:latin typeface="Arial" panose="020B0604020202020204" pitchFamily="34" charset="0"/>
                <a:cs typeface="Arial" panose="020B0604020202020204" pitchFamily="34" charset="0"/>
              </a:rPr>
              <a:t>）が必須になりつつある一方で、研究者コミュニティは関心があっても、データへのアクセスが障壁となり、意見を発信するのが困難であった。</a:t>
            </a:r>
          </a:p>
        </p:txBody>
      </p:sp>
      <p:sp>
        <p:nvSpPr>
          <p:cNvPr id="24" name="テキスト ボックス 23">
            <a:extLst>
              <a:ext uri="{FF2B5EF4-FFF2-40B4-BE49-F238E27FC236}">
                <a16:creationId xmlns:a16="http://schemas.microsoft.com/office/drawing/2014/main" id="{0A56386B-23F0-4ED6-AA10-D6FB347DC52C}"/>
              </a:ext>
            </a:extLst>
          </p:cNvPr>
          <p:cNvSpPr txBox="1"/>
          <p:nvPr/>
        </p:nvSpPr>
        <p:spPr>
          <a:xfrm>
            <a:off x="5445853" y="1989588"/>
            <a:ext cx="3438088" cy="369332"/>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評価の方法が適正か（</a:t>
            </a:r>
            <a:r>
              <a:rPr kumimoji="1" lang="en-US" altLang="ja-JP" dirty="0">
                <a:latin typeface="ＭＳ Ｐゴシック" panose="020B0600070205080204" pitchFamily="50" charset="-128"/>
                <a:ea typeface="ＭＳ Ｐゴシック" panose="020B0600070205080204" pitchFamily="50" charset="-128"/>
              </a:rPr>
              <a:t>IF</a:t>
            </a:r>
            <a:r>
              <a:rPr kumimoji="1" lang="ja-JP" altLang="en-US" dirty="0">
                <a:latin typeface="ＭＳ Ｐゴシック" panose="020B0600070205080204" pitchFamily="50" charset="-128"/>
                <a:ea typeface="ＭＳ Ｐゴシック" panose="020B0600070205080204" pitchFamily="50" charset="-128"/>
              </a:rPr>
              <a:t>偏重）？</a:t>
            </a:r>
          </a:p>
        </p:txBody>
      </p:sp>
      <p:sp>
        <p:nvSpPr>
          <p:cNvPr id="25" name="テキスト ボックス 24">
            <a:extLst>
              <a:ext uri="{FF2B5EF4-FFF2-40B4-BE49-F238E27FC236}">
                <a16:creationId xmlns:a16="http://schemas.microsoft.com/office/drawing/2014/main" id="{EE2BABD2-FE06-4A74-A399-4785A8380C67}"/>
              </a:ext>
            </a:extLst>
          </p:cNvPr>
          <p:cNvSpPr txBox="1"/>
          <p:nvPr/>
        </p:nvSpPr>
        <p:spPr>
          <a:xfrm>
            <a:off x="4731391" y="2973708"/>
            <a:ext cx="4186106" cy="584775"/>
          </a:xfrm>
          <a:prstGeom prst="rect">
            <a:avLst/>
          </a:prstGeom>
          <a:noFill/>
        </p:spPr>
        <p:txBody>
          <a:bodyPr wrap="square">
            <a:spAutoFit/>
          </a:bodyPr>
          <a:lstStyle/>
          <a:p>
            <a:r>
              <a:rPr kumimoji="1" lang="ja-JP" altLang="en-US" sz="1600" dirty="0">
                <a:solidFill>
                  <a:srgbClr val="008000"/>
                </a:solidFill>
                <a:latin typeface="ＭＳ Ｐゴシック" panose="020B0600070205080204" pitchFamily="50" charset="-128"/>
                <a:ea typeface="ＭＳ Ｐゴシック" panose="020B0600070205080204" pitchFamily="50" charset="-128"/>
              </a:rPr>
              <a:t>学術フォーラム「学術振興に寄与する研究評価を目指して」</a:t>
            </a:r>
            <a:r>
              <a:rPr kumimoji="1" lang="en-US" altLang="ja-JP" sz="1600" dirty="0">
                <a:solidFill>
                  <a:srgbClr val="008000"/>
                </a:solidFill>
                <a:latin typeface="ＭＳ Ｐゴシック" panose="020B0600070205080204" pitchFamily="50" charset="-128"/>
                <a:ea typeface="ＭＳ Ｐゴシック" panose="020B0600070205080204" pitchFamily="50" charset="-128"/>
              </a:rPr>
              <a:t>2020</a:t>
            </a:r>
            <a:r>
              <a:rPr kumimoji="1" lang="ja-JP" altLang="en-US" sz="1600" dirty="0">
                <a:solidFill>
                  <a:srgbClr val="008000"/>
                </a:solidFill>
                <a:latin typeface="ＭＳ Ｐゴシック" panose="020B0600070205080204" pitchFamily="50" charset="-128"/>
                <a:ea typeface="ＭＳ Ｐゴシック" panose="020B0600070205080204" pitchFamily="50" charset="-128"/>
              </a:rPr>
              <a:t>年</a:t>
            </a:r>
            <a:r>
              <a:rPr kumimoji="1" lang="en-US" altLang="ja-JP" sz="1600" dirty="0">
                <a:solidFill>
                  <a:srgbClr val="008000"/>
                </a:solidFill>
                <a:latin typeface="ＭＳ Ｐゴシック" panose="020B0600070205080204" pitchFamily="50" charset="-128"/>
                <a:ea typeface="ＭＳ Ｐゴシック" panose="020B0600070205080204" pitchFamily="50" charset="-128"/>
              </a:rPr>
              <a:t>8</a:t>
            </a:r>
            <a:r>
              <a:rPr kumimoji="1" lang="ja-JP" altLang="en-US" sz="1600" dirty="0">
                <a:solidFill>
                  <a:srgbClr val="008000"/>
                </a:solidFill>
                <a:latin typeface="ＭＳ Ｐゴシック" panose="020B0600070205080204" pitchFamily="50" charset="-128"/>
                <a:ea typeface="ＭＳ Ｐゴシック" panose="020B0600070205080204" pitchFamily="50" charset="-128"/>
              </a:rPr>
              <a:t>月</a:t>
            </a:r>
            <a:r>
              <a:rPr kumimoji="1" lang="en-US" altLang="ja-JP" sz="1600" dirty="0">
                <a:solidFill>
                  <a:srgbClr val="008000"/>
                </a:solidFill>
                <a:latin typeface="ＭＳ Ｐゴシック" panose="020B0600070205080204" pitchFamily="50" charset="-128"/>
                <a:ea typeface="ＭＳ Ｐゴシック" panose="020B0600070205080204" pitchFamily="50" charset="-128"/>
              </a:rPr>
              <a:t>29</a:t>
            </a:r>
            <a:r>
              <a:rPr kumimoji="1" lang="ja-JP" altLang="en-US" sz="1600" dirty="0">
                <a:solidFill>
                  <a:srgbClr val="008000"/>
                </a:solidFill>
                <a:latin typeface="ＭＳ Ｐゴシック" panose="020B0600070205080204" pitchFamily="50" charset="-128"/>
                <a:ea typeface="ＭＳ Ｐゴシック" panose="020B0600070205080204" pitchFamily="50" charset="-128"/>
              </a:rPr>
              <a:t>日</a:t>
            </a:r>
            <a:endParaRPr kumimoji="1" lang="en-US" altLang="ja-JP" sz="1600" dirty="0">
              <a:solidFill>
                <a:srgbClr val="008000"/>
              </a:solidFill>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447D5E5F-997A-4512-932C-7011F6B80385}"/>
              </a:ext>
            </a:extLst>
          </p:cNvPr>
          <p:cNvSpPr txBox="1"/>
          <p:nvPr/>
        </p:nvSpPr>
        <p:spPr>
          <a:xfrm>
            <a:off x="419449" y="5184396"/>
            <a:ext cx="8304553" cy="923330"/>
          </a:xfrm>
          <a:prstGeom prst="rect">
            <a:avLst/>
          </a:prstGeom>
          <a:solidFill>
            <a:srgbClr val="FFFFCC"/>
          </a:solidFill>
        </p:spPr>
        <p:txBody>
          <a:bodyPr wrap="square" rtlCol="0">
            <a:spAutoFit/>
          </a:bodyPr>
          <a:lstStyle/>
          <a:p>
            <a:r>
              <a:rPr kumimoji="1" lang="en-US" altLang="ja-JP" dirty="0">
                <a:latin typeface="ＭＳ Ｐゴシック" panose="020B0600070205080204" pitchFamily="50" charset="-128"/>
                <a:ea typeface="ＭＳ Ｐゴシック" panose="020B0600070205080204" pitchFamily="50" charset="-128"/>
                <a:cs typeface="Arial" panose="020B0604020202020204" pitchFamily="34" charset="0"/>
              </a:rPr>
              <a:t>2020</a:t>
            </a:r>
            <a:r>
              <a:rPr kumimoji="1" lang="ja-JP" altLang="en-US" dirty="0">
                <a:latin typeface="ＭＳ Ｐゴシック" panose="020B0600070205080204" pitchFamily="50" charset="-128"/>
                <a:ea typeface="ＭＳ Ｐゴシック" panose="020B0600070205080204" pitchFamily="50" charset="-128"/>
                <a:cs typeface="Arial" panose="020B0604020202020204" pitchFamily="34" charset="0"/>
              </a:rPr>
              <a:t>年以降、</a:t>
            </a:r>
            <a:r>
              <a:rPr kumimoji="1" lang="en-US" altLang="ja-JP" dirty="0">
                <a:solidFill>
                  <a:srgbClr val="0000FF"/>
                </a:solidFill>
                <a:latin typeface="ＭＳ Ｐゴシック" panose="020B0600070205080204" pitchFamily="50" charset="-128"/>
                <a:ea typeface="ＭＳ Ｐゴシック" panose="020B0600070205080204" pitchFamily="50" charset="-128"/>
                <a:cs typeface="Arial" panose="020B0604020202020204" pitchFamily="34" charset="0"/>
              </a:rPr>
              <a:t>e-CSTI</a:t>
            </a:r>
            <a:r>
              <a:rPr kumimoji="1" lang="ja-JP" altLang="en-US" dirty="0">
                <a:latin typeface="ＭＳ Ｐゴシック" panose="020B0600070205080204" pitchFamily="50" charset="-128"/>
                <a:ea typeface="ＭＳ Ｐゴシック" panose="020B0600070205080204" pitchFamily="50" charset="-128"/>
                <a:cs typeface="Arial" panose="020B0604020202020204" pitchFamily="34" charset="0"/>
              </a:rPr>
              <a:t>（内閣府エビデンスシステム）において、エビデンスに基づく政策立案を</a:t>
            </a:r>
            <a:r>
              <a:rPr kumimoji="1" lang="ja-JP" altLang="en-US" dirty="0">
                <a:latin typeface="ＭＳ Ｐゴシック" panose="020B0600070205080204" pitchFamily="50" charset="-128"/>
                <a:ea typeface="ＭＳ Ｐゴシック" panose="020B0600070205080204" pitchFamily="50" charset="-128"/>
              </a:rPr>
              <a:t>推進するための大規模データプラットフォームが構築され、大学や国研への利用を開放している。</a:t>
            </a:r>
            <a:endParaRPr kumimoji="1"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5000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4" grpId="0" animBg="1"/>
      <p:bldP spid="5" grpId="0"/>
      <p:bldP spid="7" grpId="0"/>
      <p:bldP spid="9" grpId="0" animBg="1"/>
      <p:bldP spid="10" grpId="0"/>
      <p:bldP spid="11" grpId="0" animBg="1"/>
      <p:bldP spid="24" grpId="0"/>
      <p:bldP spid="25"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813CFE2-8C1D-4402-9CB1-B754D80FB379}"/>
              </a:ext>
            </a:extLst>
          </p:cNvPr>
          <p:cNvGrpSpPr>
            <a:grpSpLocks/>
          </p:cNvGrpSpPr>
          <p:nvPr/>
        </p:nvGrpSpPr>
        <p:grpSpPr bwMode="auto">
          <a:xfrm>
            <a:off x="71056" y="251928"/>
            <a:ext cx="8561387" cy="1052512"/>
            <a:chOff x="129" y="74"/>
            <a:chExt cx="5393" cy="663"/>
          </a:xfrm>
        </p:grpSpPr>
        <p:sp>
          <p:nvSpPr>
            <p:cNvPr id="13" name="Rectangle 5">
              <a:extLst>
                <a:ext uri="{FF2B5EF4-FFF2-40B4-BE49-F238E27FC236}">
                  <a16:creationId xmlns:a16="http://schemas.microsoft.com/office/drawing/2014/main" id="{4544F899-44A0-41C1-A14D-7300BAE9A671}"/>
                </a:ext>
              </a:extLst>
            </p:cNvPr>
            <p:cNvSpPr>
              <a:spLocks noChangeArrowheads="1"/>
            </p:cNvSpPr>
            <p:nvPr/>
          </p:nvSpPr>
          <p:spPr bwMode="ltGray">
            <a:xfrm>
              <a:off x="324" y="14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4" name="Rectangle 6">
              <a:extLst>
                <a:ext uri="{FF2B5EF4-FFF2-40B4-BE49-F238E27FC236}">
                  <a16:creationId xmlns:a16="http://schemas.microsoft.com/office/drawing/2014/main" id="{2921D914-09FD-419B-BD12-E9F7CE896827}"/>
                </a:ext>
              </a:extLst>
            </p:cNvPr>
            <p:cNvSpPr>
              <a:spLocks noChangeArrowheads="1"/>
            </p:cNvSpPr>
            <p:nvPr/>
          </p:nvSpPr>
          <p:spPr bwMode="ltGray">
            <a:xfrm>
              <a:off x="565" y="14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5" name="Rectangle 7">
              <a:extLst>
                <a:ext uri="{FF2B5EF4-FFF2-40B4-BE49-F238E27FC236}">
                  <a16:creationId xmlns:a16="http://schemas.microsoft.com/office/drawing/2014/main" id="{6B01C3F5-1D84-4D8F-B3A4-2093E9462051}"/>
                </a:ext>
              </a:extLst>
            </p:cNvPr>
            <p:cNvSpPr>
              <a:spLocks noChangeArrowheads="1"/>
            </p:cNvSpPr>
            <p:nvPr/>
          </p:nvSpPr>
          <p:spPr bwMode="ltGray">
            <a:xfrm>
              <a:off x="402" y="40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6" name="Rectangle 8">
              <a:extLst>
                <a:ext uri="{FF2B5EF4-FFF2-40B4-BE49-F238E27FC236}">
                  <a16:creationId xmlns:a16="http://schemas.microsoft.com/office/drawing/2014/main" id="{2C862D0D-BC2B-4D26-9D25-E98F817C5592}"/>
                </a:ext>
              </a:extLst>
            </p:cNvPr>
            <p:cNvSpPr>
              <a:spLocks noChangeArrowheads="1"/>
            </p:cNvSpPr>
            <p:nvPr/>
          </p:nvSpPr>
          <p:spPr bwMode="ltGray">
            <a:xfrm>
              <a:off x="635" y="40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7" name="Rectangle 9">
              <a:extLst>
                <a:ext uri="{FF2B5EF4-FFF2-40B4-BE49-F238E27FC236}">
                  <a16:creationId xmlns:a16="http://schemas.microsoft.com/office/drawing/2014/main" id="{3C2C586B-5A8F-4D2F-9FE6-8EB42CD5A5BD}"/>
                </a:ext>
              </a:extLst>
            </p:cNvPr>
            <p:cNvSpPr>
              <a:spLocks noChangeArrowheads="1"/>
            </p:cNvSpPr>
            <p:nvPr/>
          </p:nvSpPr>
          <p:spPr bwMode="ltGray">
            <a:xfrm>
              <a:off x="129" y="340"/>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8" name="Rectangle 10">
              <a:extLst>
                <a:ext uri="{FF2B5EF4-FFF2-40B4-BE49-F238E27FC236}">
                  <a16:creationId xmlns:a16="http://schemas.microsoft.com/office/drawing/2014/main" id="{08399AE3-3689-472D-94AB-1CA07B9D827A}"/>
                </a:ext>
              </a:extLst>
            </p:cNvPr>
            <p:cNvSpPr>
              <a:spLocks noChangeArrowheads="1"/>
            </p:cNvSpPr>
            <p:nvPr/>
          </p:nvSpPr>
          <p:spPr bwMode="gray">
            <a:xfrm>
              <a:off x="541" y="7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9" name="Rectangle 11">
              <a:extLst>
                <a:ext uri="{FF2B5EF4-FFF2-40B4-BE49-F238E27FC236}">
                  <a16:creationId xmlns:a16="http://schemas.microsoft.com/office/drawing/2014/main" id="{C18F51C6-2FC4-43C6-9618-3B6FF27FF836}"/>
                </a:ext>
              </a:extLst>
            </p:cNvPr>
            <p:cNvSpPr>
              <a:spLocks noChangeArrowheads="1"/>
            </p:cNvSpPr>
            <p:nvPr/>
          </p:nvSpPr>
          <p:spPr bwMode="gray">
            <a:xfrm>
              <a:off x="340" y="57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grpSp>
      <p:sp>
        <p:nvSpPr>
          <p:cNvPr id="10" name="テキスト ボックス 9">
            <a:extLst>
              <a:ext uri="{FF2B5EF4-FFF2-40B4-BE49-F238E27FC236}">
                <a16:creationId xmlns:a16="http://schemas.microsoft.com/office/drawing/2014/main" id="{BB5755DB-60F6-417E-ADB6-C399D456569C}"/>
              </a:ext>
            </a:extLst>
          </p:cNvPr>
          <p:cNvSpPr txBox="1"/>
          <p:nvPr/>
        </p:nvSpPr>
        <p:spPr>
          <a:xfrm>
            <a:off x="3400425" y="301109"/>
            <a:ext cx="2390775" cy="523220"/>
          </a:xfrm>
          <a:prstGeom prst="rect">
            <a:avLst/>
          </a:prstGeom>
          <a:noFill/>
        </p:spPr>
        <p:txBody>
          <a:bodyPr wrap="square">
            <a:spAutoFit/>
          </a:bodyPr>
          <a:lstStyle/>
          <a:p>
            <a:r>
              <a:rPr kumimoji="1" lang="ja-JP" altLang="en-US" sz="2800" dirty="0">
                <a:latin typeface="ＭＳ Ｐゴシック" panose="020B0600070205080204" pitchFamily="50" charset="-128"/>
                <a:ea typeface="ＭＳ Ｐゴシック" panose="020B0600070205080204" pitchFamily="50" charset="-128"/>
              </a:rPr>
              <a:t>将来の展望</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50C2D00-ADE9-456D-A7CE-A496820C9649}"/>
              </a:ext>
            </a:extLst>
          </p:cNvPr>
          <p:cNvSpPr txBox="1"/>
          <p:nvPr/>
        </p:nvSpPr>
        <p:spPr>
          <a:xfrm>
            <a:off x="794857" y="1643280"/>
            <a:ext cx="7787081" cy="3970318"/>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latin typeface="ＭＳ Ｐゴシック" panose="020B0600070205080204" pitchFamily="50" charset="-128"/>
                <a:ea typeface="ＭＳ Ｐゴシック" panose="020B0600070205080204" pitchFamily="50" charset="-128"/>
              </a:rPr>
              <a:t>物質材料分野で</a:t>
            </a:r>
            <a:r>
              <a:rPr kumimoji="1" lang="en-US" altLang="ja-JP" dirty="0">
                <a:latin typeface="ＭＳ Ｐゴシック" panose="020B0600070205080204" pitchFamily="50" charset="-128"/>
                <a:ea typeface="ＭＳ Ｐゴシック" panose="020B0600070205080204" pitchFamily="50" charset="-128"/>
              </a:rPr>
              <a:t>e-CSTI</a:t>
            </a:r>
            <a:r>
              <a:rPr kumimoji="1" lang="ja-JP" altLang="en-US" dirty="0">
                <a:latin typeface="ＭＳ Ｐゴシック" panose="020B0600070205080204" pitchFamily="50" charset="-128"/>
                <a:ea typeface="ＭＳ Ｐゴシック" panose="020B0600070205080204" pitchFamily="50" charset="-128"/>
              </a:rPr>
              <a:t>との連携成果が出てくれば、学術会議の研究力強化検討委員会との連携も視野に入る。一方で学術会議の検討は１～２年で結論を出す必要があるが、今回の提案は長期にわたるデータの蓄積を前提とした継続的な分析が重要である。</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r>
              <a:rPr kumimoji="1" lang="ja-JP" altLang="en-US" dirty="0">
                <a:latin typeface="ＭＳ Ｐゴシック" panose="020B0600070205080204" pitchFamily="50" charset="-128"/>
                <a:ea typeface="ＭＳ Ｐゴシック" panose="020B0600070205080204" pitchFamily="50" charset="-128"/>
              </a:rPr>
              <a:t>短期と長期の目標を分けて考えると良いのではないか。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a:solidFill>
                  <a:srgbClr val="0000FF"/>
                </a:solidFill>
                <a:latin typeface="ＭＳ Ｐゴシック" panose="020B0600070205080204" pitchFamily="50" charset="-128"/>
                <a:ea typeface="ＭＳ Ｐゴシック" panose="020B0600070205080204" pitchFamily="50" charset="-128"/>
              </a:rPr>
              <a:t>短期</a:t>
            </a:r>
            <a:r>
              <a:rPr kumimoji="1" lang="ja-JP" altLang="en-US" dirty="0">
                <a:latin typeface="ＭＳ Ｐゴシック" panose="020B0600070205080204" pitchFamily="50" charset="-128"/>
                <a:ea typeface="ＭＳ Ｐゴシック" panose="020B0600070205080204" pitchFamily="50" charset="-128"/>
              </a:rPr>
              <a:t>：既存のデータを用いて分析可能な課題の検証</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a:solidFill>
                  <a:srgbClr val="0000FF"/>
                </a:solidFill>
                <a:latin typeface="ＭＳ Ｐゴシック" panose="020B0600070205080204" pitchFamily="50" charset="-128"/>
                <a:ea typeface="ＭＳ Ｐゴシック" panose="020B0600070205080204" pitchFamily="50" charset="-128"/>
              </a:rPr>
              <a:t>長期</a:t>
            </a:r>
            <a:r>
              <a:rPr kumimoji="1" lang="ja-JP" altLang="en-US" dirty="0">
                <a:latin typeface="ＭＳ Ｐゴシック" panose="020B0600070205080204" pitchFamily="50" charset="-128"/>
                <a:ea typeface="ＭＳ Ｐゴシック" panose="020B0600070205080204" pitchFamily="50" charset="-128"/>
              </a:rPr>
              <a:t>：データの内容を改良しながら、優れた研究成果を適正に評価するための評価基準を確立する。（</a:t>
            </a:r>
            <a:r>
              <a:rPr kumimoji="1" lang="en-US" altLang="ja-JP" dirty="0">
                <a:latin typeface="ＭＳ Ｐゴシック" panose="020B0600070205080204" pitchFamily="50" charset="-128"/>
                <a:ea typeface="ＭＳ Ｐゴシック" panose="020B0600070205080204" pitchFamily="50" charset="-128"/>
              </a:rPr>
              <a:t>Top-n%</a:t>
            </a:r>
            <a:r>
              <a:rPr kumimoji="1" lang="ja-JP" altLang="en-US" dirty="0">
                <a:latin typeface="ＭＳ Ｐゴシック" panose="020B0600070205080204" pitchFamily="50" charset="-128"/>
                <a:ea typeface="ＭＳ Ｐゴシック" panose="020B0600070205080204" pitchFamily="50" charset="-128"/>
              </a:rPr>
              <a:t>が必ずしもベストとは限らない。）</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r>
              <a:rPr kumimoji="1" lang="ja-JP" altLang="en-US" dirty="0">
                <a:latin typeface="ＭＳ Ｐゴシック" panose="020B0600070205080204" pitchFamily="50" charset="-128"/>
                <a:ea typeface="ＭＳ Ｐゴシック" panose="020B0600070205080204" pitchFamily="50" charset="-128"/>
              </a:rPr>
              <a:t>研究費配分や研究業績評価は物性研究者にとっても切実な問題であるが、一般の研究者が多大な労力をかけるべきではない。大学や研究機関の</a:t>
            </a:r>
            <a:r>
              <a:rPr kumimoji="1" lang="en-US" altLang="ja-JP" dirty="0">
                <a:latin typeface="ＭＳ Ｐゴシック" panose="020B0600070205080204" pitchFamily="50" charset="-128"/>
                <a:ea typeface="ＭＳ Ｐゴシック" panose="020B0600070205080204" pitchFamily="50" charset="-128"/>
              </a:rPr>
              <a:t>URA</a:t>
            </a:r>
            <a:r>
              <a:rPr kumimoji="1" lang="ja-JP" altLang="en-US" dirty="0">
                <a:latin typeface="ＭＳ Ｐゴシック" panose="020B0600070205080204" pitchFamily="50" charset="-128"/>
                <a:ea typeface="ＭＳ Ｐゴシック" panose="020B0600070205080204" pitchFamily="50" charset="-128"/>
              </a:rPr>
              <a:t>のネットワークによって、継続的なデータ構築と分析の体制を作ることが理想である。</a:t>
            </a:r>
          </a:p>
        </p:txBody>
      </p:sp>
    </p:spTree>
    <p:extLst>
      <p:ext uri="{BB962C8B-B14F-4D97-AF65-F5344CB8AC3E}">
        <p14:creationId xmlns:p14="http://schemas.microsoft.com/office/powerpoint/2010/main" val="104703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303968D6-5678-43D5-BDE6-5273F8657FBC}"/>
              </a:ext>
            </a:extLst>
          </p:cNvPr>
          <p:cNvPicPr>
            <a:picLocks noChangeAspect="1"/>
          </p:cNvPicPr>
          <p:nvPr/>
        </p:nvPicPr>
        <p:blipFill>
          <a:blip r:embed="rId2"/>
          <a:stretch>
            <a:fillRect/>
          </a:stretch>
        </p:blipFill>
        <p:spPr>
          <a:xfrm>
            <a:off x="579484" y="0"/>
            <a:ext cx="7812615" cy="6858000"/>
          </a:xfrm>
          <a:prstGeom prst="rect">
            <a:avLst/>
          </a:prstGeom>
        </p:spPr>
      </p:pic>
    </p:spTree>
    <p:extLst>
      <p:ext uri="{BB962C8B-B14F-4D97-AF65-F5344CB8AC3E}">
        <p14:creationId xmlns:p14="http://schemas.microsoft.com/office/powerpoint/2010/main" val="311520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0AC8A4-1478-4C10-8EC9-11EBDA2337B4}"/>
              </a:ext>
            </a:extLst>
          </p:cNvPr>
          <p:cNvPicPr>
            <a:picLocks noChangeAspect="1"/>
          </p:cNvPicPr>
          <p:nvPr/>
        </p:nvPicPr>
        <p:blipFill>
          <a:blip r:embed="rId2"/>
          <a:stretch>
            <a:fillRect/>
          </a:stretch>
        </p:blipFill>
        <p:spPr>
          <a:xfrm>
            <a:off x="47152" y="981512"/>
            <a:ext cx="9096848" cy="4991450"/>
          </a:xfrm>
          <a:prstGeom prst="rect">
            <a:avLst/>
          </a:prstGeom>
        </p:spPr>
      </p:pic>
    </p:spTree>
    <p:extLst>
      <p:ext uri="{BB962C8B-B14F-4D97-AF65-F5344CB8AC3E}">
        <p14:creationId xmlns:p14="http://schemas.microsoft.com/office/powerpoint/2010/main" val="263811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47AF187-20C6-43B2-A0B8-4D95B0362689}"/>
              </a:ext>
            </a:extLst>
          </p:cNvPr>
          <p:cNvPicPr>
            <a:picLocks noChangeAspect="1"/>
          </p:cNvPicPr>
          <p:nvPr/>
        </p:nvPicPr>
        <p:blipFill>
          <a:blip r:embed="rId2"/>
          <a:stretch>
            <a:fillRect/>
          </a:stretch>
        </p:blipFill>
        <p:spPr>
          <a:xfrm>
            <a:off x="924642" y="135750"/>
            <a:ext cx="6927454" cy="4741334"/>
          </a:xfrm>
          <a:prstGeom prst="rect">
            <a:avLst/>
          </a:prstGeom>
        </p:spPr>
      </p:pic>
      <p:sp>
        <p:nvSpPr>
          <p:cNvPr id="2" name="テキスト ボックス 1">
            <a:extLst>
              <a:ext uri="{FF2B5EF4-FFF2-40B4-BE49-F238E27FC236}">
                <a16:creationId xmlns:a16="http://schemas.microsoft.com/office/drawing/2014/main" id="{CCA4CEB8-FF5F-4DA9-9668-58BFE78B3C91}"/>
              </a:ext>
            </a:extLst>
          </p:cNvPr>
          <p:cNvSpPr txBox="1"/>
          <p:nvPr/>
        </p:nvSpPr>
        <p:spPr>
          <a:xfrm>
            <a:off x="536896" y="5150840"/>
            <a:ext cx="8120542" cy="1046440"/>
          </a:xfrm>
          <a:prstGeom prst="rect">
            <a:avLst/>
          </a:prstGeom>
          <a:solidFill>
            <a:srgbClr val="FFFFCC"/>
          </a:solidFill>
        </p:spPr>
        <p:txBody>
          <a:bodyPr wrap="square" rtlCol="0">
            <a:spAutoFit/>
          </a:bodyPr>
          <a:lstStyle/>
          <a:p>
            <a:pPr marL="285750" indent="-285750">
              <a:buFont typeface="Wingdings" panose="05000000000000000000" pitchFamily="2" charset="2"/>
              <a:buChar char="Ø"/>
            </a:pPr>
            <a:r>
              <a:rPr kumimoji="1" lang="en-US" altLang="ja-JP" dirty="0">
                <a:solidFill>
                  <a:srgbClr val="0000FF"/>
                </a:solidFill>
                <a:latin typeface="ＭＳ Ｐゴシック" panose="020B0600070205080204" pitchFamily="50" charset="-128"/>
                <a:ea typeface="ＭＳ Ｐゴシック" panose="020B0600070205080204" pitchFamily="50" charset="-128"/>
              </a:rPr>
              <a:t>2019</a:t>
            </a:r>
            <a:r>
              <a:rPr kumimoji="1" lang="ja-JP" altLang="en-US" dirty="0">
                <a:solidFill>
                  <a:srgbClr val="0000FF"/>
                </a:solidFill>
                <a:latin typeface="ＭＳ Ｐゴシック" panose="020B0600070205080204" pitchFamily="50" charset="-128"/>
                <a:ea typeface="ＭＳ Ｐゴシック" panose="020B0600070205080204" pitchFamily="50" charset="-128"/>
              </a:rPr>
              <a:t>年</a:t>
            </a:r>
            <a:r>
              <a:rPr kumimoji="1" lang="en-US" altLang="ja-JP" dirty="0">
                <a:solidFill>
                  <a:srgbClr val="0000FF"/>
                </a:solidFill>
                <a:latin typeface="ＭＳ Ｐゴシック" panose="020B0600070205080204" pitchFamily="50" charset="-128"/>
                <a:ea typeface="ＭＳ Ｐゴシック" panose="020B0600070205080204" pitchFamily="50" charset="-128"/>
              </a:rPr>
              <a:t>9</a:t>
            </a:r>
            <a:r>
              <a:rPr kumimoji="1" lang="ja-JP" altLang="en-US" dirty="0">
                <a:solidFill>
                  <a:srgbClr val="0000FF"/>
                </a:solidFill>
                <a:latin typeface="ＭＳ Ｐゴシック" panose="020B0600070205080204" pitchFamily="50" charset="-128"/>
                <a:ea typeface="ＭＳ Ｐゴシック" panose="020B0600070205080204" pitchFamily="50" charset="-128"/>
              </a:rPr>
              <a:t>月の拡大物性委員会にて、</a:t>
            </a:r>
            <a:r>
              <a:rPr kumimoji="1" lang="en-US" altLang="ja-JP" dirty="0">
                <a:solidFill>
                  <a:srgbClr val="0000FF"/>
                </a:solidFill>
                <a:latin typeface="ＭＳ Ｐゴシック" panose="020B0600070205080204" pitchFamily="50" charset="-128"/>
                <a:ea typeface="ＭＳ Ｐゴシック" panose="020B0600070205080204" pitchFamily="50" charset="-128"/>
              </a:rPr>
              <a:t>E-CSTI</a:t>
            </a:r>
            <a:r>
              <a:rPr kumimoji="1" lang="ja-JP" altLang="en-US" dirty="0">
                <a:solidFill>
                  <a:srgbClr val="0000FF"/>
                </a:solidFill>
                <a:latin typeface="ＭＳ Ｐゴシック" panose="020B0600070205080204" pitchFamily="50" charset="-128"/>
                <a:ea typeface="ＭＳ Ｐゴシック" panose="020B0600070205080204" pitchFamily="50" charset="-128"/>
              </a:rPr>
              <a:t>コアメンバーの宮本岩男氏が講演。</a:t>
            </a:r>
            <a:endParaRPr kumimoji="1" lang="en-US" altLang="ja-JP" dirty="0">
              <a:solidFill>
                <a:srgbClr val="0000FF"/>
              </a:solidFill>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endParaRPr kumimoji="1" lang="en-US" altLang="ja-JP" sz="800" dirty="0">
              <a:solidFill>
                <a:srgbClr val="0000FF"/>
              </a:solidFill>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r>
              <a:rPr kumimoji="1" lang="ja-JP" altLang="en-US" dirty="0">
                <a:solidFill>
                  <a:srgbClr val="0000FF"/>
                </a:solidFill>
                <a:latin typeface="ＭＳ Ｐゴシック" panose="020B0600070205080204" pitchFamily="50" charset="-128"/>
                <a:ea typeface="ＭＳ Ｐゴシック" panose="020B0600070205080204" pitchFamily="50" charset="-128"/>
              </a:rPr>
              <a:t>研究費配分と論文成果の相関を分析した宮本氏の解説記事が、物理学会誌に掲載予定（</a:t>
            </a:r>
            <a:r>
              <a:rPr kumimoji="1" lang="en-US" altLang="ja-JP" dirty="0">
                <a:solidFill>
                  <a:srgbClr val="0000FF"/>
                </a:solidFill>
                <a:latin typeface="ＭＳ Ｐゴシック" panose="020B0600070205080204" pitchFamily="50" charset="-128"/>
                <a:ea typeface="ＭＳ Ｐゴシック" panose="020B0600070205080204" pitchFamily="50" charset="-128"/>
              </a:rPr>
              <a:t>2022</a:t>
            </a:r>
            <a:r>
              <a:rPr kumimoji="1" lang="ja-JP" altLang="en-US" dirty="0">
                <a:solidFill>
                  <a:srgbClr val="0000FF"/>
                </a:solidFill>
                <a:latin typeface="ＭＳ Ｐゴシック" panose="020B0600070205080204" pitchFamily="50" charset="-128"/>
                <a:ea typeface="ＭＳ Ｐゴシック" panose="020B0600070205080204" pitchFamily="50" charset="-128"/>
              </a:rPr>
              <a:t>年</a:t>
            </a:r>
            <a:r>
              <a:rPr kumimoji="1" lang="en-US" altLang="ja-JP" dirty="0">
                <a:solidFill>
                  <a:srgbClr val="0000FF"/>
                </a:solidFill>
                <a:latin typeface="ＭＳ Ｐゴシック" panose="020B0600070205080204" pitchFamily="50" charset="-128"/>
                <a:ea typeface="ＭＳ Ｐゴシック" panose="020B0600070205080204" pitchFamily="50" charset="-128"/>
              </a:rPr>
              <a:t>1</a:t>
            </a:r>
            <a:r>
              <a:rPr kumimoji="1" lang="ja-JP" altLang="en-US" dirty="0">
                <a:solidFill>
                  <a:srgbClr val="0000FF"/>
                </a:solidFill>
                <a:latin typeface="ＭＳ Ｐゴシック" panose="020B0600070205080204" pitchFamily="50" charset="-128"/>
                <a:ea typeface="ＭＳ Ｐゴシック" panose="020B0600070205080204" pitchFamily="50" charset="-128"/>
              </a:rPr>
              <a:t>月以降）。</a:t>
            </a:r>
          </a:p>
        </p:txBody>
      </p:sp>
    </p:spTree>
    <p:extLst>
      <p:ext uri="{BB962C8B-B14F-4D97-AF65-F5344CB8AC3E}">
        <p14:creationId xmlns:p14="http://schemas.microsoft.com/office/powerpoint/2010/main" val="379816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813CFE2-8C1D-4402-9CB1-B754D80FB379}"/>
              </a:ext>
            </a:extLst>
          </p:cNvPr>
          <p:cNvGrpSpPr>
            <a:grpSpLocks/>
          </p:cNvGrpSpPr>
          <p:nvPr/>
        </p:nvGrpSpPr>
        <p:grpSpPr bwMode="auto">
          <a:xfrm>
            <a:off x="71056" y="251928"/>
            <a:ext cx="8561387" cy="1052512"/>
            <a:chOff x="129" y="74"/>
            <a:chExt cx="5393" cy="663"/>
          </a:xfrm>
        </p:grpSpPr>
        <p:sp>
          <p:nvSpPr>
            <p:cNvPr id="13" name="Rectangle 5">
              <a:extLst>
                <a:ext uri="{FF2B5EF4-FFF2-40B4-BE49-F238E27FC236}">
                  <a16:creationId xmlns:a16="http://schemas.microsoft.com/office/drawing/2014/main" id="{4544F899-44A0-41C1-A14D-7300BAE9A671}"/>
                </a:ext>
              </a:extLst>
            </p:cNvPr>
            <p:cNvSpPr>
              <a:spLocks noChangeArrowheads="1"/>
            </p:cNvSpPr>
            <p:nvPr/>
          </p:nvSpPr>
          <p:spPr bwMode="ltGray">
            <a:xfrm>
              <a:off x="324" y="14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4" name="Rectangle 6">
              <a:extLst>
                <a:ext uri="{FF2B5EF4-FFF2-40B4-BE49-F238E27FC236}">
                  <a16:creationId xmlns:a16="http://schemas.microsoft.com/office/drawing/2014/main" id="{2921D914-09FD-419B-BD12-E9F7CE896827}"/>
                </a:ext>
              </a:extLst>
            </p:cNvPr>
            <p:cNvSpPr>
              <a:spLocks noChangeArrowheads="1"/>
            </p:cNvSpPr>
            <p:nvPr/>
          </p:nvSpPr>
          <p:spPr bwMode="ltGray">
            <a:xfrm>
              <a:off x="565" y="14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5" name="Rectangle 7">
              <a:extLst>
                <a:ext uri="{FF2B5EF4-FFF2-40B4-BE49-F238E27FC236}">
                  <a16:creationId xmlns:a16="http://schemas.microsoft.com/office/drawing/2014/main" id="{6B01C3F5-1D84-4D8F-B3A4-2093E9462051}"/>
                </a:ext>
              </a:extLst>
            </p:cNvPr>
            <p:cNvSpPr>
              <a:spLocks noChangeArrowheads="1"/>
            </p:cNvSpPr>
            <p:nvPr/>
          </p:nvSpPr>
          <p:spPr bwMode="ltGray">
            <a:xfrm>
              <a:off x="402" y="40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6" name="Rectangle 8">
              <a:extLst>
                <a:ext uri="{FF2B5EF4-FFF2-40B4-BE49-F238E27FC236}">
                  <a16:creationId xmlns:a16="http://schemas.microsoft.com/office/drawing/2014/main" id="{2C862D0D-BC2B-4D26-9D25-E98F817C5592}"/>
                </a:ext>
              </a:extLst>
            </p:cNvPr>
            <p:cNvSpPr>
              <a:spLocks noChangeArrowheads="1"/>
            </p:cNvSpPr>
            <p:nvPr/>
          </p:nvSpPr>
          <p:spPr bwMode="ltGray">
            <a:xfrm>
              <a:off x="635" y="40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7" name="Rectangle 9">
              <a:extLst>
                <a:ext uri="{FF2B5EF4-FFF2-40B4-BE49-F238E27FC236}">
                  <a16:creationId xmlns:a16="http://schemas.microsoft.com/office/drawing/2014/main" id="{3C2C586B-5A8F-4D2F-9FE6-8EB42CD5A5BD}"/>
                </a:ext>
              </a:extLst>
            </p:cNvPr>
            <p:cNvSpPr>
              <a:spLocks noChangeArrowheads="1"/>
            </p:cNvSpPr>
            <p:nvPr/>
          </p:nvSpPr>
          <p:spPr bwMode="ltGray">
            <a:xfrm>
              <a:off x="129" y="340"/>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8" name="Rectangle 10">
              <a:extLst>
                <a:ext uri="{FF2B5EF4-FFF2-40B4-BE49-F238E27FC236}">
                  <a16:creationId xmlns:a16="http://schemas.microsoft.com/office/drawing/2014/main" id="{08399AE3-3689-472D-94AB-1CA07B9D827A}"/>
                </a:ext>
              </a:extLst>
            </p:cNvPr>
            <p:cNvSpPr>
              <a:spLocks noChangeArrowheads="1"/>
            </p:cNvSpPr>
            <p:nvPr/>
          </p:nvSpPr>
          <p:spPr bwMode="gray">
            <a:xfrm>
              <a:off x="541" y="7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9" name="Rectangle 11">
              <a:extLst>
                <a:ext uri="{FF2B5EF4-FFF2-40B4-BE49-F238E27FC236}">
                  <a16:creationId xmlns:a16="http://schemas.microsoft.com/office/drawing/2014/main" id="{C18F51C6-2FC4-43C6-9618-3B6FF27FF836}"/>
                </a:ext>
              </a:extLst>
            </p:cNvPr>
            <p:cNvSpPr>
              <a:spLocks noChangeArrowheads="1"/>
            </p:cNvSpPr>
            <p:nvPr/>
          </p:nvSpPr>
          <p:spPr bwMode="gray">
            <a:xfrm>
              <a:off x="340" y="57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grpSp>
      <p:sp>
        <p:nvSpPr>
          <p:cNvPr id="22" name="テキスト ボックス 21">
            <a:extLst>
              <a:ext uri="{FF2B5EF4-FFF2-40B4-BE49-F238E27FC236}">
                <a16:creationId xmlns:a16="http://schemas.microsoft.com/office/drawing/2014/main" id="{403C25C4-D62B-4EB8-8211-31FFAE4F3EB7}"/>
              </a:ext>
            </a:extLst>
          </p:cNvPr>
          <p:cNvSpPr txBox="1"/>
          <p:nvPr/>
        </p:nvSpPr>
        <p:spPr>
          <a:xfrm>
            <a:off x="3780513" y="284367"/>
            <a:ext cx="1068324" cy="523220"/>
          </a:xfrm>
          <a:prstGeom prst="rect">
            <a:avLst/>
          </a:prstGeom>
          <a:noFill/>
        </p:spPr>
        <p:txBody>
          <a:bodyPr wrap="square">
            <a:spAutoFit/>
          </a:bodyPr>
          <a:lstStyle/>
          <a:p>
            <a:r>
              <a:rPr kumimoji="1" lang="ja-JP" altLang="en-US" sz="2800" dirty="0">
                <a:latin typeface="ＭＳ Ｐゴシック" panose="020B0600070205080204" pitchFamily="50" charset="-128"/>
                <a:ea typeface="ＭＳ Ｐゴシック" panose="020B0600070205080204" pitchFamily="50" charset="-128"/>
              </a:rPr>
              <a:t>提案</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E1C19107-BD12-48FE-BDE5-0C4BD8B0E01B}"/>
              </a:ext>
            </a:extLst>
          </p:cNvPr>
          <p:cNvSpPr txBox="1"/>
          <p:nvPr/>
        </p:nvSpPr>
        <p:spPr>
          <a:xfrm>
            <a:off x="1301139" y="3755727"/>
            <a:ext cx="6696075" cy="1661993"/>
          </a:xfrm>
          <a:prstGeom prst="rect">
            <a:avLst/>
          </a:prstGeom>
          <a:noFill/>
        </p:spPr>
        <p:txBody>
          <a:bodyPr wrap="square" rtlCol="0">
            <a:spAutoFit/>
          </a:bodyPr>
          <a:lstStyle/>
          <a:p>
            <a:pPr algn="ctr"/>
            <a:r>
              <a:rPr kumimoji="1" lang="ja-JP" altLang="en-US" dirty="0">
                <a:latin typeface="ＭＳ Ｐゴシック" panose="020B0600070205080204" pitchFamily="50" charset="-128"/>
                <a:ea typeface="ＭＳ Ｐゴシック" panose="020B0600070205080204" pitchFamily="50" charset="-128"/>
              </a:rPr>
              <a:t>アウトライン</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endParaRPr kumimoji="1" lang="en-US" altLang="ja-JP" sz="1000"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r>
              <a:rPr kumimoji="1" lang="en-US" altLang="ja-JP" dirty="0">
                <a:latin typeface="ＭＳ Ｐゴシック" panose="020B0600070205080204" pitchFamily="50" charset="-128"/>
                <a:ea typeface="ＭＳ Ｐゴシック" panose="020B0600070205080204" pitchFamily="50" charset="-128"/>
              </a:rPr>
              <a:t>e-CSTI</a:t>
            </a:r>
            <a:r>
              <a:rPr kumimoji="1" lang="ja-JP" altLang="en-US" dirty="0">
                <a:latin typeface="ＭＳ Ｐゴシック" panose="020B0600070205080204" pitchFamily="50" charset="-128"/>
                <a:ea typeface="ＭＳ Ｐゴシック" panose="020B0600070205080204" pitchFamily="50" charset="-128"/>
              </a:rPr>
              <a:t>のデータと分析例：研究費と論文成果の相関</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endParaRPr kumimoji="1" lang="en-US" altLang="ja-JP" sz="1000"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r>
              <a:rPr kumimoji="1" lang="ja-JP" altLang="en-US" dirty="0">
                <a:latin typeface="ＭＳ Ｐゴシック" panose="020B0600070205080204" pitchFamily="50" charset="-128"/>
                <a:ea typeface="ＭＳ Ｐゴシック" panose="020B0600070205080204" pitchFamily="50" charset="-128"/>
              </a:rPr>
              <a:t>物性委員会主催の検討会の提案</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endParaRPr kumimoji="1" lang="en-US" altLang="ja-JP" sz="1000"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l"/>
            </a:pPr>
            <a:r>
              <a:rPr kumimoji="1" lang="ja-JP" altLang="en-US" dirty="0">
                <a:latin typeface="ＭＳ Ｐゴシック" panose="020B0600070205080204" pitchFamily="50" charset="-128"/>
                <a:ea typeface="ＭＳ Ｐゴシック" panose="020B0600070205080204" pitchFamily="50" charset="-128"/>
              </a:rPr>
              <a:t>今後の展望</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159DF651-320F-45F3-A351-A61613D7F87E}"/>
              </a:ext>
            </a:extLst>
          </p:cNvPr>
          <p:cNvSpPr txBox="1"/>
          <p:nvPr/>
        </p:nvSpPr>
        <p:spPr>
          <a:xfrm>
            <a:off x="570452" y="1585519"/>
            <a:ext cx="7843705" cy="1323439"/>
          </a:xfrm>
          <a:prstGeom prst="rect">
            <a:avLst/>
          </a:prstGeom>
          <a:solidFill>
            <a:srgbClr val="FFFFCC"/>
          </a:solidFill>
        </p:spPr>
        <p:txBody>
          <a:bodyPr wrap="square" rtlCol="0">
            <a:spAutoFit/>
          </a:bodyPr>
          <a:lstStyle/>
          <a:p>
            <a:r>
              <a:rPr kumimoji="1" lang="en-US" altLang="ja-JP" sz="2000" dirty="0">
                <a:latin typeface="ＭＳ Ｐゴシック" panose="020B0600070205080204" pitchFamily="50" charset="-128"/>
                <a:ea typeface="ＭＳ Ｐゴシック" panose="020B0600070205080204" pitchFamily="50" charset="-128"/>
              </a:rPr>
              <a:t>e-CSTI</a:t>
            </a:r>
            <a:r>
              <a:rPr kumimoji="1" lang="ja-JP" altLang="en-US" sz="2000" dirty="0">
                <a:latin typeface="ＭＳ Ｐゴシック" panose="020B0600070205080204" pitchFamily="50" charset="-128"/>
                <a:ea typeface="ＭＳ Ｐゴシック" panose="020B0600070205080204" pitchFamily="50" charset="-128"/>
              </a:rPr>
              <a:t>のデータ・分析システムを活用して物質材料研究の現状を分析し、将来への提言につなげることを目標として、物性委員会主催の検討会を開催してはどうか。（まずは既存のデータ・分析システムを理解し、これを有効に活用した検証仮説・課題の提案を募る。）</a:t>
            </a:r>
          </a:p>
        </p:txBody>
      </p:sp>
    </p:spTree>
    <p:extLst>
      <p:ext uri="{BB962C8B-B14F-4D97-AF65-F5344CB8AC3E}">
        <p14:creationId xmlns:p14="http://schemas.microsoft.com/office/powerpoint/2010/main" val="22928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B5EB9C9-BBDA-4C62-8655-73E14CDB1F76}"/>
              </a:ext>
            </a:extLst>
          </p:cNvPr>
          <p:cNvSpPr txBox="1"/>
          <p:nvPr/>
        </p:nvSpPr>
        <p:spPr>
          <a:xfrm>
            <a:off x="7112675" y="751514"/>
            <a:ext cx="2031325" cy="369332"/>
          </a:xfrm>
          <a:prstGeom prst="rect">
            <a:avLst/>
          </a:prstGeom>
          <a:noFill/>
        </p:spPr>
        <p:txBody>
          <a:bodyPr wrap="none" rtlCol="0">
            <a:spAutoFit/>
          </a:bodyPr>
          <a:lstStyle/>
          <a:p>
            <a:r>
              <a:rPr kumimoji="1" lang="ja-JP" altLang="en-US" dirty="0">
                <a:solidFill>
                  <a:srgbClr val="0070C0"/>
                </a:solidFill>
                <a:latin typeface="ＭＳ Ｐゴシック" panose="020B0600070205080204" pitchFamily="50" charset="-128"/>
                <a:ea typeface="ＭＳ Ｐゴシック" panose="020B0600070205080204" pitchFamily="50" charset="-128"/>
              </a:rPr>
              <a:t>物理学会誌に寄稿</a:t>
            </a:r>
          </a:p>
        </p:txBody>
      </p:sp>
      <p:sp>
        <p:nvSpPr>
          <p:cNvPr id="20" name="テキスト ボックス 19">
            <a:extLst>
              <a:ext uri="{FF2B5EF4-FFF2-40B4-BE49-F238E27FC236}">
                <a16:creationId xmlns:a16="http://schemas.microsoft.com/office/drawing/2014/main" id="{68E4511A-4937-4849-921F-53AAE39E84E4}"/>
              </a:ext>
            </a:extLst>
          </p:cNvPr>
          <p:cNvSpPr txBox="1"/>
          <p:nvPr/>
        </p:nvSpPr>
        <p:spPr>
          <a:xfrm>
            <a:off x="60558" y="77485"/>
            <a:ext cx="8269605" cy="707886"/>
          </a:xfrm>
          <a:prstGeom prst="rect">
            <a:avLst/>
          </a:prstGeom>
          <a:noFill/>
        </p:spPr>
        <p:txBody>
          <a:bodyPr wrap="square">
            <a:spAutoFit/>
          </a:bodyPr>
          <a:lstStyle/>
          <a:p>
            <a:r>
              <a:rPr lang="ja-JP" altLang="en-US" sz="2000" b="0" i="0" u="none" strike="noStrike" baseline="0" dirty="0">
                <a:solidFill>
                  <a:srgbClr val="000000"/>
                </a:solidFill>
                <a:latin typeface="ＭＳ Ｐゴシック" panose="020B0600070205080204" pitchFamily="50" charset="-128"/>
                <a:ea typeface="ＭＳ Ｐゴシック" panose="020B0600070205080204" pitchFamily="50" charset="-128"/>
              </a:rPr>
              <a:t>「ビックデータ解析基盤（</a:t>
            </a:r>
            <a:r>
              <a:rPr lang="en-US" altLang="ja-JP" sz="2000" b="0" i="0" u="none" strike="noStrike" baseline="0" dirty="0">
                <a:solidFill>
                  <a:srgbClr val="000000"/>
                </a:solidFill>
                <a:latin typeface="ＭＳ Ｐゴシック" panose="020B0600070205080204" pitchFamily="50" charset="-128"/>
                <a:ea typeface="ＭＳ Ｐゴシック" panose="020B0600070205080204" pitchFamily="50" charset="-128"/>
              </a:rPr>
              <a:t>e-CSTI</a:t>
            </a:r>
            <a:r>
              <a:rPr lang="ja-JP" altLang="en-US" sz="2000" b="0" i="0" u="none" strike="noStrike" baseline="0" dirty="0">
                <a:solidFill>
                  <a:srgbClr val="000000"/>
                </a:solidFill>
                <a:latin typeface="ＭＳ Ｐゴシック" panose="020B0600070205080204" pitchFamily="50" charset="-128"/>
                <a:ea typeface="ＭＳ Ｐゴシック" panose="020B0600070205080204" pitchFamily="50" charset="-128"/>
              </a:rPr>
              <a:t>）を活用し「選択と集中」について考える」</a:t>
            </a:r>
            <a:endParaRPr lang="en-US" altLang="ja-JP" sz="2000" b="0" i="0" u="none" strike="noStrike" baseline="0" dirty="0">
              <a:solidFill>
                <a:srgbClr val="000000"/>
              </a:solidFill>
              <a:latin typeface="ＭＳ Ｐゴシック" panose="020B0600070205080204" pitchFamily="50" charset="-128"/>
              <a:ea typeface="ＭＳ Ｐゴシック" panose="020B0600070205080204" pitchFamily="50" charset="-128"/>
            </a:endParaRPr>
          </a:p>
          <a:p>
            <a:r>
              <a:rPr lang="ja-JP" altLang="en-US" sz="2000" b="0" i="0" u="none" strike="noStrike" baseline="0" dirty="0">
                <a:solidFill>
                  <a:srgbClr val="000000"/>
                </a:solidFill>
                <a:latin typeface="ＭＳ Ｐゴシック" panose="020B0600070205080204" pitchFamily="50" charset="-128"/>
                <a:ea typeface="ＭＳ Ｐゴシック" panose="020B0600070205080204" pitchFamily="50" charset="-128"/>
              </a:rPr>
              <a:t> </a:t>
            </a:r>
            <a:r>
              <a:rPr lang="en-US" altLang="ja-JP" sz="2000" b="0" i="0" u="none" strike="noStrike" baseline="0" dirty="0">
                <a:solidFill>
                  <a:srgbClr val="000000"/>
                </a:solidFill>
                <a:latin typeface="ＭＳ Ｐゴシック" panose="020B0600070205080204" pitchFamily="50" charset="-128"/>
                <a:ea typeface="ＭＳ Ｐゴシック" panose="020B0600070205080204" pitchFamily="50" charset="-128"/>
              </a:rPr>
              <a:t>								</a:t>
            </a:r>
            <a:r>
              <a:rPr lang="ja-JP" altLang="en-US" sz="2000" b="0" i="0" u="none" strike="noStrike" baseline="0" dirty="0">
                <a:solidFill>
                  <a:srgbClr val="000000"/>
                </a:solidFill>
                <a:latin typeface="ＭＳ Ｐゴシック" panose="020B0600070205080204" pitchFamily="50" charset="-128"/>
                <a:ea typeface="ＭＳ Ｐゴシック" panose="020B0600070205080204" pitchFamily="50" charset="-128"/>
              </a:rPr>
              <a:t>宮本岩男（内閣府参事官・現経産省）</a:t>
            </a:r>
            <a:endParaRPr lang="ja-JP" altLang="en-US" sz="2000"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35A30748-7860-40D0-B37C-645F5E9057FE}"/>
              </a:ext>
            </a:extLst>
          </p:cNvPr>
          <p:cNvPicPr>
            <a:picLocks noChangeAspect="1"/>
          </p:cNvPicPr>
          <p:nvPr/>
        </p:nvPicPr>
        <p:blipFill>
          <a:blip r:embed="rId2"/>
          <a:stretch>
            <a:fillRect/>
          </a:stretch>
        </p:blipFill>
        <p:spPr>
          <a:xfrm>
            <a:off x="283774" y="1533153"/>
            <a:ext cx="8740963" cy="1804180"/>
          </a:xfrm>
          <a:prstGeom prst="rect">
            <a:avLst/>
          </a:prstGeom>
        </p:spPr>
      </p:pic>
      <p:pic>
        <p:nvPicPr>
          <p:cNvPr id="6" name="図 5">
            <a:extLst>
              <a:ext uri="{FF2B5EF4-FFF2-40B4-BE49-F238E27FC236}">
                <a16:creationId xmlns:a16="http://schemas.microsoft.com/office/drawing/2014/main" id="{5FD2EF44-21AE-419A-A9EA-F603706B1916}"/>
              </a:ext>
            </a:extLst>
          </p:cNvPr>
          <p:cNvPicPr>
            <a:picLocks noChangeAspect="1"/>
          </p:cNvPicPr>
          <p:nvPr/>
        </p:nvPicPr>
        <p:blipFill>
          <a:blip r:embed="rId3"/>
          <a:stretch>
            <a:fillRect/>
          </a:stretch>
        </p:blipFill>
        <p:spPr>
          <a:xfrm>
            <a:off x="226267" y="3112697"/>
            <a:ext cx="8908208" cy="3545277"/>
          </a:xfrm>
          <a:prstGeom prst="rect">
            <a:avLst/>
          </a:prstGeom>
        </p:spPr>
      </p:pic>
      <p:sp>
        <p:nvSpPr>
          <p:cNvPr id="7" name="テキスト ボックス 6">
            <a:extLst>
              <a:ext uri="{FF2B5EF4-FFF2-40B4-BE49-F238E27FC236}">
                <a16:creationId xmlns:a16="http://schemas.microsoft.com/office/drawing/2014/main" id="{A61146C9-751D-4A3F-AB8D-A469C6D90DD7}"/>
              </a:ext>
            </a:extLst>
          </p:cNvPr>
          <p:cNvSpPr txBox="1"/>
          <p:nvPr/>
        </p:nvSpPr>
        <p:spPr>
          <a:xfrm>
            <a:off x="0" y="1126135"/>
            <a:ext cx="7526419" cy="369332"/>
          </a:xfrm>
          <a:prstGeom prst="rect">
            <a:avLst/>
          </a:prstGeom>
          <a:solidFill>
            <a:srgbClr val="FFFFCC"/>
          </a:solidFill>
        </p:spPr>
        <p:txBody>
          <a:bodyPr wrap="none" rtlCol="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研究者個人を結節点として研究費（</a:t>
            </a:r>
            <a:r>
              <a:rPr kumimoji="1" lang="en-US" altLang="ja-JP" dirty="0">
                <a:solidFill>
                  <a:srgbClr val="0000FF"/>
                </a:solidFill>
                <a:latin typeface="ＭＳ Ｐゴシック" panose="020B0600070205080204" pitchFamily="50" charset="-128"/>
                <a:ea typeface="ＭＳ Ｐゴシック" panose="020B0600070205080204" pitchFamily="50" charset="-128"/>
              </a:rPr>
              <a:t>2018</a:t>
            </a:r>
            <a:r>
              <a:rPr kumimoji="1" lang="ja-JP" altLang="en-US" dirty="0">
                <a:solidFill>
                  <a:srgbClr val="0000FF"/>
                </a:solidFill>
                <a:latin typeface="ＭＳ Ｐゴシック" panose="020B0600070205080204" pitchFamily="50" charset="-128"/>
                <a:ea typeface="ＭＳ Ｐゴシック" panose="020B0600070205080204" pitchFamily="50" charset="-128"/>
              </a:rPr>
              <a:t>年度）と論文成果（</a:t>
            </a:r>
            <a:r>
              <a:rPr kumimoji="1" lang="en-US" altLang="ja-JP" dirty="0">
                <a:solidFill>
                  <a:srgbClr val="0000FF"/>
                </a:solidFill>
                <a:latin typeface="ＭＳ Ｐゴシック" panose="020B0600070205080204" pitchFamily="50" charset="-128"/>
                <a:ea typeface="ＭＳ Ｐゴシック" panose="020B0600070205080204" pitchFamily="50" charset="-128"/>
              </a:rPr>
              <a:t>2019</a:t>
            </a:r>
            <a:r>
              <a:rPr kumimoji="1" lang="ja-JP" altLang="en-US" dirty="0">
                <a:solidFill>
                  <a:srgbClr val="0000FF"/>
                </a:solidFill>
                <a:latin typeface="ＭＳ Ｐゴシック" panose="020B0600070205080204" pitchFamily="50" charset="-128"/>
                <a:ea typeface="ＭＳ Ｐゴシック" panose="020B0600070205080204" pitchFamily="50" charset="-128"/>
              </a:rPr>
              <a:t>年）を紐づけ</a:t>
            </a:r>
          </a:p>
        </p:txBody>
      </p:sp>
    </p:spTree>
    <p:extLst>
      <p:ext uri="{BB962C8B-B14F-4D97-AF65-F5344CB8AC3E}">
        <p14:creationId xmlns:p14="http://schemas.microsoft.com/office/powerpoint/2010/main" val="213797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813CFE2-8C1D-4402-9CB1-B754D80FB379}"/>
              </a:ext>
            </a:extLst>
          </p:cNvPr>
          <p:cNvGrpSpPr>
            <a:grpSpLocks/>
          </p:cNvGrpSpPr>
          <p:nvPr/>
        </p:nvGrpSpPr>
        <p:grpSpPr bwMode="auto">
          <a:xfrm>
            <a:off x="71056" y="251928"/>
            <a:ext cx="8561387" cy="1052512"/>
            <a:chOff x="129" y="74"/>
            <a:chExt cx="5393" cy="663"/>
          </a:xfrm>
        </p:grpSpPr>
        <p:sp>
          <p:nvSpPr>
            <p:cNvPr id="13" name="Rectangle 5">
              <a:extLst>
                <a:ext uri="{FF2B5EF4-FFF2-40B4-BE49-F238E27FC236}">
                  <a16:creationId xmlns:a16="http://schemas.microsoft.com/office/drawing/2014/main" id="{4544F899-44A0-41C1-A14D-7300BAE9A671}"/>
                </a:ext>
              </a:extLst>
            </p:cNvPr>
            <p:cNvSpPr>
              <a:spLocks noChangeArrowheads="1"/>
            </p:cNvSpPr>
            <p:nvPr/>
          </p:nvSpPr>
          <p:spPr bwMode="ltGray">
            <a:xfrm>
              <a:off x="324" y="14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4" name="Rectangle 6">
              <a:extLst>
                <a:ext uri="{FF2B5EF4-FFF2-40B4-BE49-F238E27FC236}">
                  <a16:creationId xmlns:a16="http://schemas.microsoft.com/office/drawing/2014/main" id="{2921D914-09FD-419B-BD12-E9F7CE896827}"/>
                </a:ext>
              </a:extLst>
            </p:cNvPr>
            <p:cNvSpPr>
              <a:spLocks noChangeArrowheads="1"/>
            </p:cNvSpPr>
            <p:nvPr/>
          </p:nvSpPr>
          <p:spPr bwMode="ltGray">
            <a:xfrm>
              <a:off x="565" y="14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5" name="Rectangle 7">
              <a:extLst>
                <a:ext uri="{FF2B5EF4-FFF2-40B4-BE49-F238E27FC236}">
                  <a16:creationId xmlns:a16="http://schemas.microsoft.com/office/drawing/2014/main" id="{6B01C3F5-1D84-4D8F-B3A4-2093E9462051}"/>
                </a:ext>
              </a:extLst>
            </p:cNvPr>
            <p:cNvSpPr>
              <a:spLocks noChangeArrowheads="1"/>
            </p:cNvSpPr>
            <p:nvPr/>
          </p:nvSpPr>
          <p:spPr bwMode="ltGray">
            <a:xfrm>
              <a:off x="402" y="40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6" name="Rectangle 8">
              <a:extLst>
                <a:ext uri="{FF2B5EF4-FFF2-40B4-BE49-F238E27FC236}">
                  <a16:creationId xmlns:a16="http://schemas.microsoft.com/office/drawing/2014/main" id="{2C862D0D-BC2B-4D26-9D25-E98F817C5592}"/>
                </a:ext>
              </a:extLst>
            </p:cNvPr>
            <p:cNvSpPr>
              <a:spLocks noChangeArrowheads="1"/>
            </p:cNvSpPr>
            <p:nvPr/>
          </p:nvSpPr>
          <p:spPr bwMode="ltGray">
            <a:xfrm>
              <a:off x="635" y="40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7" name="Rectangle 9">
              <a:extLst>
                <a:ext uri="{FF2B5EF4-FFF2-40B4-BE49-F238E27FC236}">
                  <a16:creationId xmlns:a16="http://schemas.microsoft.com/office/drawing/2014/main" id="{3C2C586B-5A8F-4D2F-9FE6-8EB42CD5A5BD}"/>
                </a:ext>
              </a:extLst>
            </p:cNvPr>
            <p:cNvSpPr>
              <a:spLocks noChangeArrowheads="1"/>
            </p:cNvSpPr>
            <p:nvPr/>
          </p:nvSpPr>
          <p:spPr bwMode="ltGray">
            <a:xfrm>
              <a:off x="129" y="340"/>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8" name="Rectangle 10">
              <a:extLst>
                <a:ext uri="{FF2B5EF4-FFF2-40B4-BE49-F238E27FC236}">
                  <a16:creationId xmlns:a16="http://schemas.microsoft.com/office/drawing/2014/main" id="{08399AE3-3689-472D-94AB-1CA07B9D827A}"/>
                </a:ext>
              </a:extLst>
            </p:cNvPr>
            <p:cNvSpPr>
              <a:spLocks noChangeArrowheads="1"/>
            </p:cNvSpPr>
            <p:nvPr/>
          </p:nvSpPr>
          <p:spPr bwMode="gray">
            <a:xfrm>
              <a:off x="541" y="7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9" name="Rectangle 11">
              <a:extLst>
                <a:ext uri="{FF2B5EF4-FFF2-40B4-BE49-F238E27FC236}">
                  <a16:creationId xmlns:a16="http://schemas.microsoft.com/office/drawing/2014/main" id="{C18F51C6-2FC4-43C6-9618-3B6FF27FF836}"/>
                </a:ext>
              </a:extLst>
            </p:cNvPr>
            <p:cNvSpPr>
              <a:spLocks noChangeArrowheads="1"/>
            </p:cNvSpPr>
            <p:nvPr/>
          </p:nvSpPr>
          <p:spPr bwMode="gray">
            <a:xfrm>
              <a:off x="340" y="57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grpSp>
      <p:pic>
        <p:nvPicPr>
          <p:cNvPr id="3" name="図 2">
            <a:extLst>
              <a:ext uri="{FF2B5EF4-FFF2-40B4-BE49-F238E27FC236}">
                <a16:creationId xmlns:a16="http://schemas.microsoft.com/office/drawing/2014/main" id="{C43C6BA1-15B8-4D64-B4E8-260B49916643}"/>
              </a:ext>
            </a:extLst>
          </p:cNvPr>
          <p:cNvPicPr>
            <a:picLocks noChangeAspect="1"/>
          </p:cNvPicPr>
          <p:nvPr/>
        </p:nvPicPr>
        <p:blipFill>
          <a:blip r:embed="rId2"/>
          <a:stretch>
            <a:fillRect/>
          </a:stretch>
        </p:blipFill>
        <p:spPr>
          <a:xfrm>
            <a:off x="126356" y="1519686"/>
            <a:ext cx="4045594" cy="3970395"/>
          </a:xfrm>
          <a:prstGeom prst="rect">
            <a:avLst/>
          </a:prstGeom>
        </p:spPr>
      </p:pic>
      <p:pic>
        <p:nvPicPr>
          <p:cNvPr id="5" name="図 4">
            <a:extLst>
              <a:ext uri="{FF2B5EF4-FFF2-40B4-BE49-F238E27FC236}">
                <a16:creationId xmlns:a16="http://schemas.microsoft.com/office/drawing/2014/main" id="{BD02F538-79A5-4A0D-8CEC-7CA05E082448}"/>
              </a:ext>
            </a:extLst>
          </p:cNvPr>
          <p:cNvPicPr>
            <a:picLocks noChangeAspect="1"/>
          </p:cNvPicPr>
          <p:nvPr/>
        </p:nvPicPr>
        <p:blipFill>
          <a:blip r:embed="rId3"/>
          <a:stretch>
            <a:fillRect/>
          </a:stretch>
        </p:blipFill>
        <p:spPr>
          <a:xfrm>
            <a:off x="4276484" y="1496502"/>
            <a:ext cx="4681428" cy="3380297"/>
          </a:xfrm>
          <a:prstGeom prst="rect">
            <a:avLst/>
          </a:prstGeom>
        </p:spPr>
      </p:pic>
      <p:sp>
        <p:nvSpPr>
          <p:cNvPr id="6" name="テキスト ボックス 5">
            <a:extLst>
              <a:ext uri="{FF2B5EF4-FFF2-40B4-BE49-F238E27FC236}">
                <a16:creationId xmlns:a16="http://schemas.microsoft.com/office/drawing/2014/main" id="{C78C85AA-1A60-4B21-A89D-987F952D698B}"/>
              </a:ext>
            </a:extLst>
          </p:cNvPr>
          <p:cNvSpPr txBox="1"/>
          <p:nvPr/>
        </p:nvSpPr>
        <p:spPr>
          <a:xfrm>
            <a:off x="1200150" y="438150"/>
            <a:ext cx="7561685"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財源による研究者の分類と、研究者類型ごとの平均研究費（中央値）</a:t>
            </a:r>
          </a:p>
        </p:txBody>
      </p:sp>
    </p:spTree>
    <p:extLst>
      <p:ext uri="{BB962C8B-B14F-4D97-AF65-F5344CB8AC3E}">
        <p14:creationId xmlns:p14="http://schemas.microsoft.com/office/powerpoint/2010/main" val="190864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813CFE2-8C1D-4402-9CB1-B754D80FB379}"/>
              </a:ext>
            </a:extLst>
          </p:cNvPr>
          <p:cNvGrpSpPr>
            <a:grpSpLocks/>
          </p:cNvGrpSpPr>
          <p:nvPr/>
        </p:nvGrpSpPr>
        <p:grpSpPr bwMode="auto">
          <a:xfrm>
            <a:off x="0" y="223353"/>
            <a:ext cx="8561387" cy="1052512"/>
            <a:chOff x="129" y="74"/>
            <a:chExt cx="5393" cy="663"/>
          </a:xfrm>
        </p:grpSpPr>
        <p:sp>
          <p:nvSpPr>
            <p:cNvPr id="13" name="Rectangle 5">
              <a:extLst>
                <a:ext uri="{FF2B5EF4-FFF2-40B4-BE49-F238E27FC236}">
                  <a16:creationId xmlns:a16="http://schemas.microsoft.com/office/drawing/2014/main" id="{4544F899-44A0-41C1-A14D-7300BAE9A671}"/>
                </a:ext>
              </a:extLst>
            </p:cNvPr>
            <p:cNvSpPr>
              <a:spLocks noChangeArrowheads="1"/>
            </p:cNvSpPr>
            <p:nvPr/>
          </p:nvSpPr>
          <p:spPr bwMode="ltGray">
            <a:xfrm>
              <a:off x="324" y="14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4" name="Rectangle 6">
              <a:extLst>
                <a:ext uri="{FF2B5EF4-FFF2-40B4-BE49-F238E27FC236}">
                  <a16:creationId xmlns:a16="http://schemas.microsoft.com/office/drawing/2014/main" id="{2921D914-09FD-419B-BD12-E9F7CE896827}"/>
                </a:ext>
              </a:extLst>
            </p:cNvPr>
            <p:cNvSpPr>
              <a:spLocks noChangeArrowheads="1"/>
            </p:cNvSpPr>
            <p:nvPr/>
          </p:nvSpPr>
          <p:spPr bwMode="ltGray">
            <a:xfrm>
              <a:off x="565" y="14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5" name="Rectangle 7">
              <a:extLst>
                <a:ext uri="{FF2B5EF4-FFF2-40B4-BE49-F238E27FC236}">
                  <a16:creationId xmlns:a16="http://schemas.microsoft.com/office/drawing/2014/main" id="{6B01C3F5-1D84-4D8F-B3A4-2093E9462051}"/>
                </a:ext>
              </a:extLst>
            </p:cNvPr>
            <p:cNvSpPr>
              <a:spLocks noChangeArrowheads="1"/>
            </p:cNvSpPr>
            <p:nvPr/>
          </p:nvSpPr>
          <p:spPr bwMode="ltGray">
            <a:xfrm>
              <a:off x="402" y="40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6" name="Rectangle 8">
              <a:extLst>
                <a:ext uri="{FF2B5EF4-FFF2-40B4-BE49-F238E27FC236}">
                  <a16:creationId xmlns:a16="http://schemas.microsoft.com/office/drawing/2014/main" id="{2C862D0D-BC2B-4D26-9D25-E98F817C5592}"/>
                </a:ext>
              </a:extLst>
            </p:cNvPr>
            <p:cNvSpPr>
              <a:spLocks noChangeArrowheads="1"/>
            </p:cNvSpPr>
            <p:nvPr/>
          </p:nvSpPr>
          <p:spPr bwMode="ltGray">
            <a:xfrm>
              <a:off x="635" y="40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7" name="Rectangle 9">
              <a:extLst>
                <a:ext uri="{FF2B5EF4-FFF2-40B4-BE49-F238E27FC236}">
                  <a16:creationId xmlns:a16="http://schemas.microsoft.com/office/drawing/2014/main" id="{3C2C586B-5A8F-4D2F-9FE6-8EB42CD5A5BD}"/>
                </a:ext>
              </a:extLst>
            </p:cNvPr>
            <p:cNvSpPr>
              <a:spLocks noChangeArrowheads="1"/>
            </p:cNvSpPr>
            <p:nvPr/>
          </p:nvSpPr>
          <p:spPr bwMode="ltGray">
            <a:xfrm>
              <a:off x="129" y="340"/>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8" name="Rectangle 10">
              <a:extLst>
                <a:ext uri="{FF2B5EF4-FFF2-40B4-BE49-F238E27FC236}">
                  <a16:creationId xmlns:a16="http://schemas.microsoft.com/office/drawing/2014/main" id="{08399AE3-3689-472D-94AB-1CA07B9D827A}"/>
                </a:ext>
              </a:extLst>
            </p:cNvPr>
            <p:cNvSpPr>
              <a:spLocks noChangeArrowheads="1"/>
            </p:cNvSpPr>
            <p:nvPr/>
          </p:nvSpPr>
          <p:spPr bwMode="gray">
            <a:xfrm>
              <a:off x="541" y="7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9" name="Rectangle 11">
              <a:extLst>
                <a:ext uri="{FF2B5EF4-FFF2-40B4-BE49-F238E27FC236}">
                  <a16:creationId xmlns:a16="http://schemas.microsoft.com/office/drawing/2014/main" id="{C18F51C6-2FC4-43C6-9618-3B6FF27FF836}"/>
                </a:ext>
              </a:extLst>
            </p:cNvPr>
            <p:cNvSpPr>
              <a:spLocks noChangeArrowheads="1"/>
            </p:cNvSpPr>
            <p:nvPr/>
          </p:nvSpPr>
          <p:spPr bwMode="gray">
            <a:xfrm>
              <a:off x="340" y="57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grpSp>
      <p:pic>
        <p:nvPicPr>
          <p:cNvPr id="3" name="図 2">
            <a:extLst>
              <a:ext uri="{FF2B5EF4-FFF2-40B4-BE49-F238E27FC236}">
                <a16:creationId xmlns:a16="http://schemas.microsoft.com/office/drawing/2014/main" id="{0C8B2F4C-3FFF-4852-BCBE-E40B2D8D3157}"/>
              </a:ext>
            </a:extLst>
          </p:cNvPr>
          <p:cNvPicPr>
            <a:picLocks noChangeAspect="1"/>
          </p:cNvPicPr>
          <p:nvPr/>
        </p:nvPicPr>
        <p:blipFill>
          <a:blip r:embed="rId2"/>
          <a:stretch>
            <a:fillRect/>
          </a:stretch>
        </p:blipFill>
        <p:spPr>
          <a:xfrm>
            <a:off x="485775" y="1316066"/>
            <a:ext cx="3771900" cy="4713907"/>
          </a:xfrm>
          <a:prstGeom prst="rect">
            <a:avLst/>
          </a:prstGeom>
        </p:spPr>
      </p:pic>
      <p:pic>
        <p:nvPicPr>
          <p:cNvPr id="5" name="図 4">
            <a:extLst>
              <a:ext uri="{FF2B5EF4-FFF2-40B4-BE49-F238E27FC236}">
                <a16:creationId xmlns:a16="http://schemas.microsoft.com/office/drawing/2014/main" id="{1D9776EC-B414-4912-89F9-27A808A09A96}"/>
              </a:ext>
            </a:extLst>
          </p:cNvPr>
          <p:cNvPicPr>
            <a:picLocks noChangeAspect="1"/>
          </p:cNvPicPr>
          <p:nvPr/>
        </p:nvPicPr>
        <p:blipFill>
          <a:blip r:embed="rId3"/>
          <a:stretch>
            <a:fillRect/>
          </a:stretch>
        </p:blipFill>
        <p:spPr>
          <a:xfrm>
            <a:off x="4591532" y="1285874"/>
            <a:ext cx="4066693" cy="4724541"/>
          </a:xfrm>
          <a:prstGeom prst="rect">
            <a:avLst/>
          </a:prstGeom>
        </p:spPr>
      </p:pic>
      <p:sp>
        <p:nvSpPr>
          <p:cNvPr id="20" name="テキスト ボックス 19">
            <a:extLst>
              <a:ext uri="{FF2B5EF4-FFF2-40B4-BE49-F238E27FC236}">
                <a16:creationId xmlns:a16="http://schemas.microsoft.com/office/drawing/2014/main" id="{65C08776-DD3C-4955-B291-C3E389BB51DA}"/>
              </a:ext>
            </a:extLst>
          </p:cNvPr>
          <p:cNvSpPr txBox="1"/>
          <p:nvPr/>
        </p:nvSpPr>
        <p:spPr>
          <a:xfrm>
            <a:off x="1316932" y="352425"/>
            <a:ext cx="7050328"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研究者一人当たりの論文数と、研究費</a:t>
            </a:r>
            <a:r>
              <a:rPr kumimoji="1" lang="en-US" altLang="ja-JP" sz="2000" dirty="0">
                <a:latin typeface="ＭＳ Ｐゴシック" panose="020B0600070205080204" pitchFamily="50" charset="-128"/>
                <a:ea typeface="ＭＳ Ｐゴシック" panose="020B0600070205080204" pitchFamily="50" charset="-128"/>
              </a:rPr>
              <a:t>1000</a:t>
            </a:r>
            <a:r>
              <a:rPr kumimoji="1" lang="ja-JP" altLang="en-US" sz="2000" dirty="0">
                <a:latin typeface="ＭＳ Ｐゴシック" panose="020B0600070205080204" pitchFamily="50" charset="-128"/>
                <a:ea typeface="ＭＳ Ｐゴシック" panose="020B0600070205080204" pitchFamily="50" charset="-128"/>
              </a:rPr>
              <a:t>万円当たりの論文数</a:t>
            </a:r>
          </a:p>
        </p:txBody>
      </p:sp>
      <p:sp>
        <p:nvSpPr>
          <p:cNvPr id="6" name="テキスト ボックス 5">
            <a:extLst>
              <a:ext uri="{FF2B5EF4-FFF2-40B4-BE49-F238E27FC236}">
                <a16:creationId xmlns:a16="http://schemas.microsoft.com/office/drawing/2014/main" id="{C0C47D13-F5AF-4E91-BCAE-6BC58DFCE373}"/>
              </a:ext>
            </a:extLst>
          </p:cNvPr>
          <p:cNvSpPr txBox="1"/>
          <p:nvPr/>
        </p:nvSpPr>
        <p:spPr>
          <a:xfrm>
            <a:off x="3076575" y="6143625"/>
            <a:ext cx="3114955" cy="400110"/>
          </a:xfrm>
          <a:prstGeom prst="rect">
            <a:avLst/>
          </a:prstGeom>
          <a:noFill/>
        </p:spPr>
        <p:txBody>
          <a:bodyPr wrap="none" rtlCol="0">
            <a:spAutoFit/>
          </a:bodyPr>
          <a:lstStyle/>
          <a:p>
            <a:r>
              <a:rPr kumimoji="1" lang="ja-JP" altLang="en-US" sz="2000" dirty="0">
                <a:solidFill>
                  <a:srgbClr val="0070C0"/>
                </a:solidFill>
                <a:latin typeface="ＭＳ Ｐゴシック" panose="020B0600070205080204" pitchFamily="50" charset="-128"/>
                <a:ea typeface="ＭＳ Ｐゴシック" panose="020B0600070205080204" pitchFamily="50" charset="-128"/>
              </a:rPr>
              <a:t>書誌データは</a:t>
            </a:r>
            <a:r>
              <a:rPr kumimoji="1" lang="en-US" altLang="ja-JP" sz="2000" dirty="0">
                <a:solidFill>
                  <a:srgbClr val="0070C0"/>
                </a:solidFill>
                <a:latin typeface="ＭＳ Ｐゴシック" panose="020B0600070205080204" pitchFamily="50" charset="-128"/>
                <a:ea typeface="ＭＳ Ｐゴシック" panose="020B0600070205080204" pitchFamily="50" charset="-128"/>
              </a:rPr>
              <a:t>Scopus</a:t>
            </a:r>
            <a:r>
              <a:rPr kumimoji="1" lang="ja-JP" altLang="en-US" sz="2000" dirty="0">
                <a:solidFill>
                  <a:srgbClr val="0070C0"/>
                </a:solidFill>
                <a:latin typeface="ＭＳ Ｐゴシック" panose="020B0600070205080204" pitchFamily="50" charset="-128"/>
                <a:ea typeface="ＭＳ Ｐゴシック" panose="020B0600070205080204" pitchFamily="50" charset="-128"/>
              </a:rPr>
              <a:t>による</a:t>
            </a:r>
          </a:p>
        </p:txBody>
      </p:sp>
    </p:spTree>
    <p:extLst>
      <p:ext uri="{BB962C8B-B14F-4D97-AF65-F5344CB8AC3E}">
        <p14:creationId xmlns:p14="http://schemas.microsoft.com/office/powerpoint/2010/main" val="18228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E2A626-6F24-4D32-AFB3-50197A3E54B5}"/>
              </a:ext>
            </a:extLst>
          </p:cNvPr>
          <p:cNvPicPr>
            <a:picLocks noChangeAspect="1"/>
          </p:cNvPicPr>
          <p:nvPr/>
        </p:nvPicPr>
        <p:blipFill>
          <a:blip r:embed="rId2"/>
          <a:stretch>
            <a:fillRect/>
          </a:stretch>
        </p:blipFill>
        <p:spPr>
          <a:xfrm>
            <a:off x="166144" y="727854"/>
            <a:ext cx="8792421" cy="5730096"/>
          </a:xfrm>
          <a:prstGeom prst="rect">
            <a:avLst/>
          </a:prstGeom>
        </p:spPr>
      </p:pic>
      <p:sp>
        <p:nvSpPr>
          <p:cNvPr id="2" name="正方形/長方形 1">
            <a:extLst>
              <a:ext uri="{FF2B5EF4-FFF2-40B4-BE49-F238E27FC236}">
                <a16:creationId xmlns:a16="http://schemas.microsoft.com/office/drawing/2014/main" id="{4B3335F9-B703-4F28-BF5E-BCA3D1FA57AC}"/>
              </a:ext>
            </a:extLst>
          </p:cNvPr>
          <p:cNvSpPr/>
          <p:nvPr/>
        </p:nvSpPr>
        <p:spPr>
          <a:xfrm>
            <a:off x="209550" y="3514725"/>
            <a:ext cx="8734425"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39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EFB07B4-5614-4690-9DFE-1BDB03735255}"/>
              </a:ext>
            </a:extLst>
          </p:cNvPr>
          <p:cNvSpPr txBox="1"/>
          <p:nvPr/>
        </p:nvSpPr>
        <p:spPr>
          <a:xfrm>
            <a:off x="352425" y="552331"/>
            <a:ext cx="8420099" cy="5632311"/>
          </a:xfrm>
          <a:prstGeom prst="rect">
            <a:avLst/>
          </a:prstGeom>
          <a:noFill/>
        </p:spPr>
        <p:txBody>
          <a:bodyPr wrap="square">
            <a:spAutoFit/>
          </a:bodyPr>
          <a:lstStyle/>
          <a:p>
            <a:pPr algn="ctr"/>
            <a:r>
              <a:rPr lang="en-US" altLang="ja-JP" sz="1600" b="1" i="0" dirty="0">
                <a:solidFill>
                  <a:srgbClr val="004697"/>
                </a:solidFill>
                <a:effectLst/>
                <a:latin typeface="ＭＳ Ｐゴシック" panose="020B0600070205080204" pitchFamily="50" charset="-128"/>
                <a:ea typeface="ＭＳ Ｐゴシック" panose="020B0600070205080204" pitchFamily="50" charset="-128"/>
              </a:rPr>
              <a:t>e-CSTI </a:t>
            </a:r>
            <a:r>
              <a:rPr lang="ja-JP" altLang="en-US" sz="1600" b="1" i="0" dirty="0">
                <a:solidFill>
                  <a:srgbClr val="004697"/>
                </a:solidFill>
                <a:effectLst/>
                <a:latin typeface="ＭＳ Ｐゴシック" panose="020B0600070205080204" pitchFamily="50" charset="-128"/>
                <a:ea typeface="ＭＳ Ｐゴシック" panose="020B0600070205080204" pitchFamily="50" charset="-128"/>
              </a:rPr>
              <a:t>構築に関わった主要メンバー　（</a:t>
            </a:r>
            <a:r>
              <a:rPr lang="af-ZA" altLang="ja-JP" sz="1600" b="1" i="0" dirty="0">
                <a:solidFill>
                  <a:srgbClr val="004697"/>
                </a:solidFill>
                <a:effectLst/>
                <a:latin typeface="ＭＳ Ｐゴシック" panose="020B0600070205080204" pitchFamily="50" charset="-128"/>
                <a:ea typeface="ＭＳ Ｐゴシック" panose="020B0600070205080204" pitchFamily="50" charset="-128"/>
                <a:hlinkClick r:id="rId2"/>
              </a:rPr>
              <a:t>https://e-csti.go.jp/about/</a:t>
            </a:r>
            <a:r>
              <a:rPr lang="ja-JP" altLang="en-US" sz="1600" b="1" i="0" dirty="0">
                <a:solidFill>
                  <a:srgbClr val="004697"/>
                </a:solidFill>
                <a:effectLst/>
                <a:latin typeface="ＭＳ Ｐゴシック" panose="020B0600070205080204" pitchFamily="50" charset="-128"/>
                <a:ea typeface="ＭＳ Ｐゴシック" panose="020B0600070205080204" pitchFamily="50" charset="-128"/>
              </a:rPr>
              <a:t>）</a:t>
            </a:r>
            <a:endParaRPr lang="en-US" altLang="ja-JP" sz="1600" b="1" i="0" dirty="0">
              <a:solidFill>
                <a:srgbClr val="004697"/>
              </a:solidFill>
              <a:effectLst/>
              <a:latin typeface="ＭＳ Ｐゴシック" panose="020B0600070205080204" pitchFamily="50" charset="-128"/>
              <a:ea typeface="ＭＳ Ｐゴシック" panose="020B0600070205080204" pitchFamily="50" charset="-128"/>
            </a:endParaRPr>
          </a:p>
          <a:p>
            <a:pPr algn="ctr"/>
            <a:endParaRPr lang="ja-JP" altLang="en-US" sz="1600" b="1" i="0" dirty="0">
              <a:solidFill>
                <a:srgbClr val="004697"/>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全体監修　</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上山 隆大（政策研究大学院大学、</a:t>
            </a:r>
            <a:r>
              <a:rPr lang="en-US" altLang="ja-JP" sz="1600" b="0" i="0" dirty="0">
                <a:solidFill>
                  <a:srgbClr val="0000FF"/>
                </a:solidFill>
                <a:effectLst/>
                <a:latin typeface="ＭＳ Ｐゴシック" panose="020B0600070205080204" pitchFamily="50" charset="-128"/>
                <a:ea typeface="ＭＳ Ｐゴシック" panose="020B0600070205080204" pitchFamily="50" charset="-128"/>
              </a:rPr>
              <a:t>CSTI</a:t>
            </a:r>
            <a:r>
              <a:rPr lang="ja-JP" altLang="en-US" sz="1600" dirty="0">
                <a:solidFill>
                  <a:srgbClr val="0000FF"/>
                </a:solidFill>
                <a:latin typeface="ＭＳ Ｐゴシック" panose="020B0600070205080204" pitchFamily="50" charset="-128"/>
                <a:ea typeface="ＭＳ Ｐゴシック" panose="020B0600070205080204" pitchFamily="50" charset="-128"/>
              </a:rPr>
              <a:t>有識者常勤委員）</a:t>
            </a:r>
            <a:endParaRPr lang="en-US" altLang="ja-JP" sz="1600" b="0" i="0" dirty="0">
              <a:solidFill>
                <a:srgbClr val="0000FF"/>
              </a:solidFill>
              <a:effectLst/>
              <a:latin typeface="ＭＳ Ｐゴシック" panose="020B0600070205080204" pitchFamily="50" charset="-128"/>
              <a:ea typeface="ＭＳ Ｐゴシック" panose="020B0600070205080204" pitchFamily="50" charset="-128"/>
            </a:endParaRPr>
          </a:p>
          <a:p>
            <a:pPr algn="l"/>
            <a:endParaRPr lang="ja-JP" altLang="en-US"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全体統括　</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宮本 岩男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金田 篤志　井上 瑶子　川地 信輔　三田 輝貴　有本 英生</a:t>
            </a:r>
            <a:endParaRPr lang="en-US" altLang="ja-JP" sz="1600" b="0" i="0" dirty="0">
              <a:solidFill>
                <a:srgbClr val="222222"/>
              </a:solidFill>
              <a:effectLst/>
              <a:latin typeface="ＭＳ Ｐゴシック" panose="020B0600070205080204" pitchFamily="50" charset="-128"/>
              <a:ea typeface="ＭＳ Ｐゴシック" panose="020B0600070205080204" pitchFamily="50" charset="-128"/>
            </a:endParaRPr>
          </a:p>
          <a:p>
            <a:pPr algn="l"/>
            <a:endParaRPr lang="ja-JP" altLang="en-US"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システム構築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西山 智　桐原 幸彦（ジェネレーションパス） 　渡辺 祐貴（ジェネレーションパス）　米田 賢治（カンナート）</a:t>
            </a:r>
            <a:endParaRPr lang="en-US" altLang="ja-JP" sz="1600" b="0" i="0" dirty="0">
              <a:solidFill>
                <a:srgbClr val="222222"/>
              </a:solidFill>
              <a:effectLst/>
              <a:latin typeface="ＭＳ Ｐゴシック" panose="020B0600070205080204" pitchFamily="50" charset="-128"/>
              <a:ea typeface="ＭＳ Ｐゴシック" panose="020B0600070205080204" pitchFamily="50" charset="-128"/>
            </a:endParaRPr>
          </a:p>
          <a:p>
            <a:pPr algn="l"/>
            <a:endParaRPr lang="ja-JP" altLang="en-US"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可視化総括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七丈 直弘　岩崎 琢哉　</a:t>
            </a:r>
            <a:r>
              <a:rPr lang="ja-JP" altLang="en-US" sz="1600" b="0" i="0" dirty="0">
                <a:solidFill>
                  <a:srgbClr val="FF0000"/>
                </a:solidFill>
                <a:effectLst/>
                <a:latin typeface="ＭＳ Ｐゴシック" panose="020B0600070205080204" pitchFamily="50" charset="-128"/>
                <a:ea typeface="ＭＳ Ｐゴシック" panose="020B0600070205080204" pitchFamily="50" charset="-128"/>
              </a:rPr>
              <a:t>長谷山 美紀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寺田 好秀（</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政策研究大学院大学</a:t>
            </a:r>
            <a:r>
              <a:rPr lang="en-US" altLang="ja-JP" sz="1600" b="0" i="0" dirty="0">
                <a:solidFill>
                  <a:srgbClr val="222222"/>
                </a:solidFill>
                <a:effectLst/>
                <a:latin typeface="ＭＳ Ｐゴシック" panose="020B0600070205080204" pitchFamily="50" charset="-128"/>
                <a:ea typeface="ＭＳ Ｐゴシック" panose="020B0600070205080204" pitchFamily="50" charset="-128"/>
              </a:rPr>
              <a:t>)</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　髙橋 典子（政策研究大学院大学</a:t>
            </a:r>
            <a:r>
              <a:rPr lang="en-US" altLang="ja-JP" sz="1600" b="0" i="0" dirty="0">
                <a:solidFill>
                  <a:srgbClr val="222222"/>
                </a:solidFill>
                <a:effectLst/>
                <a:latin typeface="ＭＳ Ｐゴシック" panose="020B0600070205080204" pitchFamily="50" charset="-128"/>
                <a:ea typeface="ＭＳ Ｐゴシック" panose="020B0600070205080204" pitchFamily="50" charset="-128"/>
              </a:rPr>
              <a:t>)</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　三井 貴博（政策研究大学院大学</a:t>
            </a:r>
            <a:r>
              <a:rPr lang="en-US" altLang="ja-JP" sz="1600" b="0" i="0" dirty="0">
                <a:solidFill>
                  <a:srgbClr val="222222"/>
                </a:solidFill>
                <a:effectLst/>
                <a:latin typeface="ＭＳ Ｐゴシック" panose="020B0600070205080204" pitchFamily="50" charset="-128"/>
                <a:ea typeface="ＭＳ Ｐゴシック" panose="020B0600070205080204" pitchFamily="50" charset="-128"/>
              </a:rPr>
              <a:t>)</a:t>
            </a:r>
          </a:p>
          <a:p>
            <a:pPr algn="l"/>
            <a:endParaRPr lang="en-US" altLang="ja-JP"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科技予算集計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浅野 始　水野 正人　梅澤 薫　岩佐 幸雄　笹林 徹　川田 亮一　奥村 洋</a:t>
            </a:r>
            <a:endParaRPr lang="en-US" altLang="ja-JP" sz="1600" b="0" i="0" dirty="0">
              <a:solidFill>
                <a:srgbClr val="222222"/>
              </a:solidFill>
              <a:effectLst/>
              <a:latin typeface="ＭＳ Ｐゴシック" panose="020B0600070205080204" pitchFamily="50" charset="-128"/>
              <a:ea typeface="ＭＳ Ｐゴシック" panose="020B0600070205080204" pitchFamily="50" charset="-128"/>
            </a:endParaRPr>
          </a:p>
          <a:p>
            <a:pPr algn="l"/>
            <a:endParaRPr lang="ja-JP" altLang="en-US"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研究力分析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藤井 俊彰　宇佐美 徳隆　藤田 裕二　西岡 照夫　眞岩 秀行　松林真奈美　山口 泰宏　石田 貴士　豊島 竹男（</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三菱</a:t>
            </a:r>
            <a:r>
              <a:rPr lang="en-US" altLang="ja-JP" sz="1600" b="0" i="0" dirty="0">
                <a:solidFill>
                  <a:srgbClr val="0000FF"/>
                </a:solidFill>
                <a:effectLst/>
                <a:latin typeface="ＭＳ Ｐゴシック" panose="020B0600070205080204" pitchFamily="50" charset="-128"/>
                <a:ea typeface="ＭＳ Ｐゴシック" panose="020B0600070205080204" pitchFamily="50" charset="-128"/>
              </a:rPr>
              <a:t>UFJ</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リサーチ＆コンサルティング</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　田村 浩司（三菱</a:t>
            </a:r>
            <a:r>
              <a:rPr lang="en-US" altLang="ja-JP" sz="1600" b="0" i="0" dirty="0">
                <a:solidFill>
                  <a:srgbClr val="222222"/>
                </a:solidFill>
                <a:effectLst/>
                <a:latin typeface="ＭＳ Ｐゴシック" panose="020B0600070205080204" pitchFamily="50" charset="-128"/>
                <a:ea typeface="ＭＳ Ｐゴシック" panose="020B0600070205080204" pitchFamily="50" charset="-128"/>
              </a:rPr>
              <a:t>UFJ</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リサーチ＆コンサルティング）　奥田 亘（三菱</a:t>
            </a:r>
            <a:r>
              <a:rPr lang="en-US" altLang="ja-JP" sz="1600" b="0" i="0" dirty="0">
                <a:solidFill>
                  <a:srgbClr val="222222"/>
                </a:solidFill>
                <a:effectLst/>
                <a:latin typeface="ＭＳ Ｐゴシック" panose="020B0600070205080204" pitchFamily="50" charset="-128"/>
                <a:ea typeface="ＭＳ Ｐゴシック" panose="020B0600070205080204" pitchFamily="50" charset="-128"/>
              </a:rPr>
              <a:t>UFJ</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リサーチ＆コンサルティング）　川島 浩誉（電通コンサルティング）</a:t>
            </a:r>
            <a:endParaRPr lang="en-US" altLang="ja-JP" sz="1600" b="0" i="0" dirty="0">
              <a:solidFill>
                <a:srgbClr val="222222"/>
              </a:solidFill>
              <a:effectLst/>
              <a:latin typeface="ＭＳ Ｐゴシック" panose="020B0600070205080204" pitchFamily="50" charset="-128"/>
              <a:ea typeface="ＭＳ Ｐゴシック" panose="020B0600070205080204" pitchFamily="50" charset="-128"/>
            </a:endParaRPr>
          </a:p>
          <a:p>
            <a:pPr algn="l"/>
            <a:endParaRPr lang="ja-JP" altLang="en-US"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産学連携分析　</a:t>
            </a:r>
            <a:r>
              <a:rPr lang="ja-JP" altLang="en-US" sz="1600" b="0" i="0" dirty="0">
                <a:solidFill>
                  <a:srgbClr val="FF0000"/>
                </a:solidFill>
                <a:effectLst/>
                <a:latin typeface="ＭＳ Ｐゴシック" panose="020B0600070205080204" pitchFamily="50" charset="-128"/>
                <a:ea typeface="ＭＳ Ｐゴシック" panose="020B0600070205080204" pitchFamily="50" charset="-128"/>
              </a:rPr>
              <a:t>江端 新吾</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　佐栁 融　植草 茂樹（植草茂樹公認会計士事務所）　豊増 信賢（エデュース）　水之浦 啓介（</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野村総合研究所</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　新治 義久（野村総合研究所）　河原 秀行（野村総合研究所）　梶原 光徳（野村総合研究所）　中田 壮星（野村総合研究所）　羽鳥 賢一（大学技術移転協議会）　福田 猛（大学技術移転協議会）</a:t>
            </a:r>
            <a:endParaRPr lang="en-US" altLang="ja-JP" sz="1600" b="0" i="0" dirty="0">
              <a:solidFill>
                <a:srgbClr val="222222"/>
              </a:solidFill>
              <a:effectLst/>
              <a:latin typeface="ＭＳ Ｐゴシック" panose="020B0600070205080204" pitchFamily="50" charset="-128"/>
              <a:ea typeface="ＭＳ Ｐゴシック" panose="020B0600070205080204" pitchFamily="50" charset="-128"/>
            </a:endParaRPr>
          </a:p>
          <a:p>
            <a:pPr algn="l"/>
            <a:endParaRPr lang="ja-JP" altLang="en-US" sz="800" b="0" i="0" dirty="0">
              <a:solidFill>
                <a:srgbClr val="222222"/>
              </a:solidFill>
              <a:effectLst/>
              <a:latin typeface="ＭＳ Ｐゴシック" panose="020B0600070205080204" pitchFamily="50" charset="-128"/>
              <a:ea typeface="ＭＳ Ｐゴシック" panose="020B0600070205080204" pitchFamily="50" charset="-128"/>
            </a:endParaRPr>
          </a:p>
          <a:p>
            <a:pPr algn="l"/>
            <a:r>
              <a:rPr lang="ja-JP" altLang="en-US" sz="1600" b="1" i="0" dirty="0">
                <a:solidFill>
                  <a:srgbClr val="222222"/>
                </a:solidFill>
                <a:effectLst/>
                <a:latin typeface="ＭＳ Ｐゴシック" panose="020B0600070205080204" pitchFamily="50" charset="-128"/>
                <a:ea typeface="ＭＳ Ｐゴシック" panose="020B0600070205080204" pitchFamily="50" charset="-128"/>
              </a:rPr>
              <a:t>人材育成分析　</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篠原 徹　高松 伴直　山本 真司（</a:t>
            </a:r>
            <a:r>
              <a:rPr lang="ja-JP" altLang="en-US" sz="1600" b="0" i="0" dirty="0">
                <a:solidFill>
                  <a:srgbClr val="0000FF"/>
                </a:solidFill>
                <a:effectLst/>
                <a:latin typeface="ＭＳ Ｐゴシック" panose="020B0600070205080204" pitchFamily="50" charset="-128"/>
                <a:ea typeface="ＭＳ Ｐゴシック" panose="020B0600070205080204" pitchFamily="50" charset="-128"/>
              </a:rPr>
              <a:t>河合塾</a:t>
            </a:r>
            <a:r>
              <a:rPr lang="ja-JP" altLang="en-US" sz="1600" b="0" i="0" dirty="0">
                <a:solidFill>
                  <a:srgbClr val="222222"/>
                </a:solidFill>
                <a:effectLst/>
                <a:latin typeface="ＭＳ Ｐゴシック" panose="020B0600070205080204" pitchFamily="50" charset="-128"/>
                <a:ea typeface="ＭＳ Ｐゴシック" panose="020B0600070205080204" pitchFamily="50" charset="-128"/>
              </a:rPr>
              <a:t>）　辻 太一朗（履修データセンター）　阪田 史郎（千葉大学）　永松 礼夫（神奈川大学）　今井 元（日本女子大学）</a:t>
            </a:r>
          </a:p>
        </p:txBody>
      </p:sp>
      <p:sp>
        <p:nvSpPr>
          <p:cNvPr id="2" name="テキスト ボックス 1">
            <a:extLst>
              <a:ext uri="{FF2B5EF4-FFF2-40B4-BE49-F238E27FC236}">
                <a16:creationId xmlns:a16="http://schemas.microsoft.com/office/drawing/2014/main" id="{D763269C-7723-467F-84CD-1FA0833AA383}"/>
              </a:ext>
            </a:extLst>
          </p:cNvPr>
          <p:cNvSpPr txBox="1"/>
          <p:nvPr/>
        </p:nvSpPr>
        <p:spPr>
          <a:xfrm>
            <a:off x="6381750" y="6229350"/>
            <a:ext cx="2262158"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（赤字は北大関係者）</a:t>
            </a:r>
          </a:p>
        </p:txBody>
      </p:sp>
    </p:spTree>
    <p:extLst>
      <p:ext uri="{BB962C8B-B14F-4D97-AF65-F5344CB8AC3E}">
        <p14:creationId xmlns:p14="http://schemas.microsoft.com/office/powerpoint/2010/main" val="391779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813CFE2-8C1D-4402-9CB1-B754D80FB379}"/>
              </a:ext>
            </a:extLst>
          </p:cNvPr>
          <p:cNvGrpSpPr>
            <a:grpSpLocks/>
          </p:cNvGrpSpPr>
          <p:nvPr/>
        </p:nvGrpSpPr>
        <p:grpSpPr bwMode="auto">
          <a:xfrm>
            <a:off x="71056" y="251928"/>
            <a:ext cx="8561387" cy="1052512"/>
            <a:chOff x="129" y="74"/>
            <a:chExt cx="5393" cy="663"/>
          </a:xfrm>
        </p:grpSpPr>
        <p:sp>
          <p:nvSpPr>
            <p:cNvPr id="13" name="Rectangle 5">
              <a:extLst>
                <a:ext uri="{FF2B5EF4-FFF2-40B4-BE49-F238E27FC236}">
                  <a16:creationId xmlns:a16="http://schemas.microsoft.com/office/drawing/2014/main" id="{4544F899-44A0-41C1-A14D-7300BAE9A671}"/>
                </a:ext>
              </a:extLst>
            </p:cNvPr>
            <p:cNvSpPr>
              <a:spLocks noChangeArrowheads="1"/>
            </p:cNvSpPr>
            <p:nvPr/>
          </p:nvSpPr>
          <p:spPr bwMode="ltGray">
            <a:xfrm>
              <a:off x="324" y="142"/>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4" name="Rectangle 6">
              <a:extLst>
                <a:ext uri="{FF2B5EF4-FFF2-40B4-BE49-F238E27FC236}">
                  <a16:creationId xmlns:a16="http://schemas.microsoft.com/office/drawing/2014/main" id="{2921D914-09FD-419B-BD12-E9F7CE896827}"/>
                </a:ext>
              </a:extLst>
            </p:cNvPr>
            <p:cNvSpPr>
              <a:spLocks noChangeArrowheads="1"/>
            </p:cNvSpPr>
            <p:nvPr/>
          </p:nvSpPr>
          <p:spPr bwMode="ltGray">
            <a:xfrm>
              <a:off x="565" y="142"/>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5" name="Rectangle 7">
              <a:extLst>
                <a:ext uri="{FF2B5EF4-FFF2-40B4-BE49-F238E27FC236}">
                  <a16:creationId xmlns:a16="http://schemas.microsoft.com/office/drawing/2014/main" id="{6B01C3F5-1D84-4D8F-B3A4-2093E9462051}"/>
                </a:ext>
              </a:extLst>
            </p:cNvPr>
            <p:cNvSpPr>
              <a:spLocks noChangeArrowheads="1"/>
            </p:cNvSpPr>
            <p:nvPr/>
          </p:nvSpPr>
          <p:spPr bwMode="ltGray">
            <a:xfrm>
              <a:off x="402" y="408"/>
              <a:ext cx="266" cy="2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6" name="Rectangle 8">
              <a:extLst>
                <a:ext uri="{FF2B5EF4-FFF2-40B4-BE49-F238E27FC236}">
                  <a16:creationId xmlns:a16="http://schemas.microsoft.com/office/drawing/2014/main" id="{2C862D0D-BC2B-4D26-9D25-E98F817C5592}"/>
                </a:ext>
              </a:extLst>
            </p:cNvPr>
            <p:cNvSpPr>
              <a:spLocks noChangeArrowheads="1"/>
            </p:cNvSpPr>
            <p:nvPr/>
          </p:nvSpPr>
          <p:spPr bwMode="ltGray">
            <a:xfrm>
              <a:off x="635" y="408"/>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7" name="Rectangle 9">
              <a:extLst>
                <a:ext uri="{FF2B5EF4-FFF2-40B4-BE49-F238E27FC236}">
                  <a16:creationId xmlns:a16="http://schemas.microsoft.com/office/drawing/2014/main" id="{3C2C586B-5A8F-4D2F-9FE6-8EB42CD5A5BD}"/>
                </a:ext>
              </a:extLst>
            </p:cNvPr>
            <p:cNvSpPr>
              <a:spLocks noChangeArrowheads="1"/>
            </p:cNvSpPr>
            <p:nvPr/>
          </p:nvSpPr>
          <p:spPr bwMode="ltGray">
            <a:xfrm>
              <a:off x="129" y="340"/>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8" name="Rectangle 10">
              <a:extLst>
                <a:ext uri="{FF2B5EF4-FFF2-40B4-BE49-F238E27FC236}">
                  <a16:creationId xmlns:a16="http://schemas.microsoft.com/office/drawing/2014/main" id="{08399AE3-3689-472D-94AB-1CA07B9D827A}"/>
                </a:ext>
              </a:extLst>
            </p:cNvPr>
            <p:cNvSpPr>
              <a:spLocks noChangeArrowheads="1"/>
            </p:cNvSpPr>
            <p:nvPr/>
          </p:nvSpPr>
          <p:spPr bwMode="gray">
            <a:xfrm>
              <a:off x="541" y="74"/>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sp>
          <p:nvSpPr>
            <p:cNvPr id="19" name="Rectangle 11">
              <a:extLst>
                <a:ext uri="{FF2B5EF4-FFF2-40B4-BE49-F238E27FC236}">
                  <a16:creationId xmlns:a16="http://schemas.microsoft.com/office/drawing/2014/main" id="{C18F51C6-2FC4-43C6-9618-3B6FF27FF836}"/>
                </a:ext>
              </a:extLst>
            </p:cNvPr>
            <p:cNvSpPr>
              <a:spLocks noChangeArrowheads="1"/>
            </p:cNvSpPr>
            <p:nvPr/>
          </p:nvSpPr>
          <p:spPr bwMode="gray">
            <a:xfrm>
              <a:off x="340" y="572"/>
              <a:ext cx="5182" cy="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2400">
                <a:latin typeface="Tahoma" pitchFamily="34" charset="0"/>
              </a:endParaRPr>
            </a:p>
          </p:txBody>
        </p:sp>
      </p:grpSp>
      <p:sp>
        <p:nvSpPr>
          <p:cNvPr id="11" name="テキスト ボックス 10">
            <a:extLst>
              <a:ext uri="{FF2B5EF4-FFF2-40B4-BE49-F238E27FC236}">
                <a16:creationId xmlns:a16="http://schemas.microsoft.com/office/drawing/2014/main" id="{C0606CBA-0F35-4689-A80F-3E0A913E0709}"/>
              </a:ext>
            </a:extLst>
          </p:cNvPr>
          <p:cNvSpPr txBox="1"/>
          <p:nvPr/>
        </p:nvSpPr>
        <p:spPr>
          <a:xfrm>
            <a:off x="1876425" y="253484"/>
            <a:ext cx="5353050" cy="523220"/>
          </a:xfrm>
          <a:prstGeom prst="rect">
            <a:avLst/>
          </a:prstGeom>
          <a:noFill/>
        </p:spPr>
        <p:txBody>
          <a:bodyPr wrap="square">
            <a:spAutoFit/>
          </a:bodyPr>
          <a:lstStyle/>
          <a:p>
            <a:r>
              <a:rPr kumimoji="1" lang="ja-JP" altLang="en-US" sz="2800" dirty="0">
                <a:latin typeface="ＭＳ Ｐゴシック" panose="020B0600070205080204" pitchFamily="50" charset="-128"/>
                <a:ea typeface="ＭＳ Ｐゴシック" panose="020B0600070205080204" pitchFamily="50" charset="-128"/>
              </a:rPr>
              <a:t>物性委員会主催の検討会の提案</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3F15C105-E21D-4B4C-91D1-00FE30519F76}"/>
              </a:ext>
            </a:extLst>
          </p:cNvPr>
          <p:cNvSpPr txBox="1"/>
          <p:nvPr/>
        </p:nvSpPr>
        <p:spPr>
          <a:xfrm>
            <a:off x="272817" y="1909020"/>
            <a:ext cx="8535624" cy="4524315"/>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a:latin typeface="ＭＳ Ｐゴシック" panose="020B0600070205080204" pitchFamily="50" charset="-128"/>
                <a:ea typeface="ＭＳ Ｐゴシック" panose="020B0600070205080204" pitchFamily="50" charset="-128"/>
              </a:rPr>
              <a:t>e-CSTI</a:t>
            </a:r>
            <a:r>
              <a:rPr kumimoji="1" lang="ja-JP" altLang="en-US" dirty="0">
                <a:latin typeface="ＭＳ Ｐゴシック" panose="020B0600070205080204" pitchFamily="50" charset="-128"/>
                <a:ea typeface="ＭＳ Ｐゴシック" panose="020B0600070205080204" pitchFamily="50" charset="-128"/>
              </a:rPr>
              <a:t>は特筆すべき大規模データと分析システムを提供している。内閣府のプロジェクトではあるが、</a:t>
            </a:r>
            <a:r>
              <a:rPr kumimoji="1" lang="ja-JP" altLang="en-US" dirty="0">
                <a:solidFill>
                  <a:srgbClr val="0000FF"/>
                </a:solidFill>
                <a:latin typeface="ＭＳ Ｐゴシック" panose="020B0600070205080204" pitchFamily="50" charset="-128"/>
                <a:ea typeface="ＭＳ Ｐゴシック" panose="020B0600070205080204" pitchFamily="50" charset="-128"/>
              </a:rPr>
              <a:t>分析のプロセスや結果にバイアスがかかるとは考えられない</a:t>
            </a:r>
            <a:r>
              <a:rPr kumimoji="1" lang="ja-JP" altLang="en-US" dirty="0">
                <a:latin typeface="ＭＳ Ｐゴシック" panose="020B0600070205080204" pitchFamily="50" charset="-128"/>
                <a:ea typeface="ＭＳ Ｐゴシック" panose="020B0600070205080204" pitchFamily="50" charset="-128"/>
              </a:rPr>
              <a:t>。学術コミュニティにとっても利用・連携を考える価値がある。ただし個票へのアクセスは現状では不可。</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r>
              <a:rPr kumimoji="1" lang="ja-JP" altLang="en-US" dirty="0">
                <a:latin typeface="ＭＳ Ｐゴシック" panose="020B0600070205080204" pitchFamily="50" charset="-128"/>
                <a:ea typeface="ＭＳ Ｐゴシック" panose="020B0600070205080204" pitchFamily="50" charset="-128"/>
              </a:rPr>
              <a:t>宮本氏は、</a:t>
            </a:r>
            <a:r>
              <a:rPr kumimoji="1" lang="ja-JP" altLang="en-US" dirty="0">
                <a:solidFill>
                  <a:srgbClr val="0000FF"/>
                </a:solidFill>
                <a:latin typeface="ＭＳ Ｐゴシック" panose="020B0600070205080204" pitchFamily="50" charset="-128"/>
                <a:ea typeface="ＭＳ Ｐゴシック" panose="020B0600070205080204" pitchFamily="50" charset="-128"/>
              </a:rPr>
              <a:t>興味ある課題や仮設の提案</a:t>
            </a:r>
            <a:r>
              <a:rPr kumimoji="1" lang="ja-JP" altLang="en-US" dirty="0">
                <a:latin typeface="ＭＳ Ｐゴシック" panose="020B0600070205080204" pitchFamily="50" charset="-128"/>
                <a:ea typeface="ＭＳ Ｐゴシック" panose="020B0600070205080204" pitchFamily="50" charset="-128"/>
              </a:rPr>
              <a:t>を歓迎している。特定の学問分野の具体的な課題を分析することにより、研究者コミュニティからの客観的データに基づく提言が可能となる。有効活用されることによってシステムの価値も向上する。（</a:t>
            </a:r>
            <a:r>
              <a:rPr kumimoji="1" lang="en-US" altLang="ja-JP" dirty="0">
                <a:latin typeface="ＭＳ Ｐゴシック" panose="020B0600070205080204" pitchFamily="50" charset="-128"/>
                <a:ea typeface="ＭＳ Ｐゴシック" panose="020B0600070205080204" pitchFamily="50" charset="-128"/>
              </a:rPr>
              <a:t>win-win</a:t>
            </a:r>
            <a:r>
              <a:rPr kumimoji="1" lang="ja-JP" altLang="en-US" dirty="0">
                <a:latin typeface="ＭＳ Ｐゴシック" panose="020B0600070205080204" pitchFamily="50" charset="-128"/>
                <a:ea typeface="ＭＳ Ｐゴシック" panose="020B0600070205080204" pitchFamily="50" charset="-128"/>
              </a:rPr>
              <a:t>の関係を構築、</a:t>
            </a:r>
            <a:r>
              <a:rPr kumimoji="1" lang="ja-JP" altLang="en-US" dirty="0">
                <a:solidFill>
                  <a:srgbClr val="0000FF"/>
                </a:solidFill>
                <a:latin typeface="ＭＳ Ｐゴシック" panose="020B0600070205080204" pitchFamily="50" charset="-128"/>
                <a:ea typeface="ＭＳ Ｐゴシック" panose="020B0600070205080204" pitchFamily="50" charset="-128"/>
              </a:rPr>
              <a:t>共同利用の理念に通じる。</a:t>
            </a:r>
            <a:r>
              <a:rPr kumimoji="1" lang="ja-JP" altLang="en-US" dirty="0">
                <a:latin typeface="ＭＳ Ｐゴシック" panose="020B0600070205080204" pitchFamily="50" charset="-128"/>
                <a:ea typeface="ＭＳ Ｐゴシック" panose="020B0600070205080204" pitchFamily="50" charset="-128"/>
              </a:rPr>
              <a:t>）</a:t>
            </a: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endParaRPr kumimoji="1" lang="en-US" altLang="ja-JP"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Ø"/>
            </a:pPr>
            <a:r>
              <a:rPr kumimoji="1" lang="ja-JP" altLang="en-US" dirty="0">
                <a:solidFill>
                  <a:srgbClr val="0000FF"/>
                </a:solidFill>
                <a:latin typeface="ＭＳ Ｐゴシック" panose="020B0600070205080204" pitchFamily="50" charset="-128"/>
                <a:ea typeface="ＭＳ Ｐゴシック" panose="020B0600070205080204" pitchFamily="50" charset="-128"/>
              </a:rPr>
              <a:t>研究費配分や研究業績評価は物性研究者にとって切実な問題</a:t>
            </a:r>
            <a:r>
              <a:rPr kumimoji="1" lang="ja-JP" altLang="en-US" dirty="0">
                <a:latin typeface="ＭＳ Ｐゴシック" panose="020B0600070205080204" pitchFamily="50" charset="-128"/>
                <a:ea typeface="ＭＳ Ｐゴシック" panose="020B0600070205080204" pitchFamily="50" charset="-128"/>
              </a:rPr>
              <a:t>。まずは、</a:t>
            </a:r>
            <a:r>
              <a:rPr kumimoji="1" lang="en-US" altLang="ja-JP" dirty="0">
                <a:latin typeface="ＭＳ Ｐゴシック" panose="020B0600070205080204" pitchFamily="50" charset="-128"/>
                <a:ea typeface="ＭＳ Ｐゴシック" panose="020B0600070205080204" pitchFamily="50" charset="-128"/>
              </a:rPr>
              <a:t>e-CSTI</a:t>
            </a:r>
            <a:r>
              <a:rPr kumimoji="1" lang="ja-JP" altLang="en-US" dirty="0">
                <a:latin typeface="ＭＳ Ｐゴシック" panose="020B0600070205080204" pitchFamily="50" charset="-128"/>
                <a:ea typeface="ＭＳ Ｐゴシック" panose="020B0600070205080204" pitchFamily="50" charset="-128"/>
              </a:rPr>
              <a:t>のデータ分析システムを理解し、研究者から分析テーマや検証仮説を提案する機会として、物性委員会主催の検討会を開催してはどうか（時期としては、物理学会記事掲載後、</a:t>
            </a:r>
            <a:r>
              <a:rPr kumimoji="1" lang="en-US" altLang="ja-JP" dirty="0">
                <a:latin typeface="ＭＳ Ｐゴシック" panose="020B0600070205080204" pitchFamily="50" charset="-128"/>
                <a:ea typeface="ＭＳ Ｐゴシック" panose="020B0600070205080204" pitchFamily="50" charset="-128"/>
              </a:rPr>
              <a:t>2022</a:t>
            </a:r>
            <a:r>
              <a:rPr kumimoji="1" lang="ja-JP" altLang="en-US" dirty="0">
                <a:latin typeface="ＭＳ Ｐゴシック" panose="020B0600070205080204" pitchFamily="50" charset="-128"/>
                <a:ea typeface="ＭＳ Ｐゴシック" panose="020B0600070205080204" pitchFamily="50" charset="-128"/>
              </a:rPr>
              <a:t>年</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月頃）。参加者は物性物理に限らず、広く物質材料研究者に周知する。（分析テーマの例：国際共同研究の成果は引用頻度が高いか？任期の有無で論文成果に差があるか？など）</a:t>
            </a:r>
          </a:p>
        </p:txBody>
      </p:sp>
      <p:sp>
        <p:nvSpPr>
          <p:cNvPr id="3" name="テキスト ボックス 2">
            <a:extLst>
              <a:ext uri="{FF2B5EF4-FFF2-40B4-BE49-F238E27FC236}">
                <a16:creationId xmlns:a16="http://schemas.microsoft.com/office/drawing/2014/main" id="{1B23E67E-4405-4C2E-A20E-E0E994CAA559}"/>
              </a:ext>
            </a:extLst>
          </p:cNvPr>
          <p:cNvSpPr txBox="1"/>
          <p:nvPr/>
        </p:nvSpPr>
        <p:spPr>
          <a:xfrm>
            <a:off x="3926048" y="1073791"/>
            <a:ext cx="5025006" cy="584775"/>
          </a:xfrm>
          <a:prstGeom prst="rect">
            <a:avLst/>
          </a:prstGeom>
          <a:noFill/>
        </p:spPr>
        <p:txBody>
          <a:bodyPr wrap="square" rtlCol="0">
            <a:spAutoFit/>
          </a:bodyPr>
          <a:lstStyle/>
          <a:p>
            <a:r>
              <a:rPr kumimoji="1" lang="en-US" altLang="ja-JP" sz="1600" dirty="0">
                <a:latin typeface="ＭＳ Ｐゴシック" panose="020B0600070205080204" pitchFamily="50" charset="-128"/>
                <a:ea typeface="ＭＳ Ｐゴシック" panose="020B0600070205080204" pitchFamily="50" charset="-128"/>
              </a:rPr>
              <a:t>ZOOM</a:t>
            </a:r>
            <a:r>
              <a:rPr kumimoji="1" lang="ja-JP" altLang="en-US" sz="1600" dirty="0">
                <a:latin typeface="ＭＳ Ｐゴシック" panose="020B0600070205080204" pitchFamily="50" charset="-128"/>
                <a:ea typeface="ＭＳ Ｐゴシック" panose="020B0600070205080204" pitchFamily="50" charset="-128"/>
              </a:rPr>
              <a:t>打ち合わせ（</a:t>
            </a:r>
            <a:r>
              <a:rPr kumimoji="1" lang="en-US" altLang="ja-JP" sz="1600" dirty="0">
                <a:latin typeface="ＭＳ Ｐゴシック" panose="020B0600070205080204" pitchFamily="50" charset="-128"/>
                <a:ea typeface="ＭＳ Ｐゴシック" panose="020B0600070205080204" pitchFamily="50" charset="-128"/>
              </a:rPr>
              <a:t>9</a:t>
            </a:r>
            <a:r>
              <a:rPr kumimoji="1" lang="ja-JP" altLang="en-US" sz="1600" dirty="0">
                <a:latin typeface="ＭＳ Ｐゴシック" panose="020B0600070205080204" pitchFamily="50" charset="-128"/>
                <a:ea typeface="ＭＳ Ｐゴシック" panose="020B0600070205080204" pitchFamily="50" charset="-128"/>
              </a:rPr>
              <a:t>月</a:t>
            </a:r>
            <a:r>
              <a:rPr kumimoji="1" lang="en-US" altLang="ja-JP" sz="1600" dirty="0">
                <a:latin typeface="ＭＳ Ｐゴシック" panose="020B0600070205080204" pitchFamily="50" charset="-128"/>
                <a:ea typeface="ＭＳ Ｐゴシック" panose="020B0600070205080204" pitchFamily="50" charset="-128"/>
              </a:rPr>
              <a:t>7</a:t>
            </a:r>
            <a:r>
              <a:rPr kumimoji="1" lang="ja-JP" altLang="en-US" sz="1600" dirty="0">
                <a:latin typeface="ＭＳ Ｐゴシック" panose="020B0600070205080204" pitchFamily="50" charset="-128"/>
                <a:ea typeface="ＭＳ Ｐゴシック" panose="020B0600070205080204" pitchFamily="50" charset="-128"/>
              </a:rPr>
              <a:t>日）：宮本、白井（内閣府）、</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網塚（北大）、岸根（放送大）、森、鈴木（物性研）、瀧川</a:t>
            </a:r>
          </a:p>
        </p:txBody>
      </p:sp>
    </p:spTree>
    <p:extLst>
      <p:ext uri="{BB962C8B-B14F-4D97-AF65-F5344CB8AC3E}">
        <p14:creationId xmlns:p14="http://schemas.microsoft.com/office/powerpoint/2010/main" val="405614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1369</TotalTime>
  <Words>1228</Words>
  <Application>Microsoft Office PowerPoint</Application>
  <PresentationFormat>画面に合わせる (4:3)</PresentationFormat>
  <Paragraphs>68</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Arial</vt:lpstr>
      <vt:lpstr>Calibri</vt:lpstr>
      <vt:lpstr>Calibri Light</vt:lpstr>
      <vt:lpstr>Tahoma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仁 瀧川</dc:creator>
  <cp:lastModifiedBy>仁 瀧川</cp:lastModifiedBy>
  <cp:revision>40</cp:revision>
  <dcterms:created xsi:type="dcterms:W3CDTF">2021-08-28T05:26:41Z</dcterms:created>
  <dcterms:modified xsi:type="dcterms:W3CDTF">2021-09-19T13:19:43Z</dcterms:modified>
</cp:coreProperties>
</file>